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8" r:id="rId3"/>
    <p:sldId id="296" r:id="rId4"/>
    <p:sldId id="298" r:id="rId5"/>
    <p:sldId id="297" r:id="rId6"/>
    <p:sldId id="260" r:id="rId7"/>
    <p:sldId id="324" r:id="rId8"/>
    <p:sldId id="278" r:id="rId9"/>
    <p:sldId id="262" r:id="rId10"/>
    <p:sldId id="299" r:id="rId11"/>
    <p:sldId id="274" r:id="rId12"/>
    <p:sldId id="322" r:id="rId13"/>
    <p:sldId id="286" r:id="rId14"/>
    <p:sldId id="289" r:id="rId15"/>
    <p:sldId id="291" r:id="rId16"/>
    <p:sldId id="292" r:id="rId17"/>
    <p:sldId id="293" r:id="rId18"/>
    <p:sldId id="300" r:id="rId19"/>
    <p:sldId id="301" r:id="rId20"/>
    <p:sldId id="302" r:id="rId21"/>
    <p:sldId id="307" r:id="rId22"/>
    <p:sldId id="308" r:id="rId23"/>
    <p:sldId id="309" r:id="rId24"/>
    <p:sldId id="314" r:id="rId25"/>
    <p:sldId id="316" r:id="rId26"/>
    <p:sldId id="303"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n456" initials="p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1221" autoAdjust="0"/>
  </p:normalViewPr>
  <p:slideViewPr>
    <p:cSldViewPr>
      <p:cViewPr varScale="1">
        <p:scale>
          <a:sx n="84" d="100"/>
          <a:sy n="84" d="100"/>
        </p:scale>
        <p:origin x="90" y="138"/>
      </p:cViewPr>
      <p:guideLst>
        <p:guide orient="horz" pos="2160"/>
        <p:guide pos="2880"/>
      </p:guideLst>
    </p:cSldViewPr>
  </p:slideViewPr>
  <p:outlineViewPr>
    <p:cViewPr>
      <p:scale>
        <a:sx n="33" d="100"/>
        <a:sy n="33" d="100"/>
      </p:scale>
      <p:origin x="0" y="988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211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08T09:28:24.919" idx="2">
    <p:pos x="10" y="10"/>
    <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B6CA-8DF1-495B-941D-06864EEF9502}"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n-US"/>
        </a:p>
      </dgm:t>
    </dgm:pt>
    <dgm:pt modelId="{636D02F6-D6A9-4636-A317-02358A3B3B46}">
      <dgm:prSet custT="1"/>
      <dgm:spPr>
        <a:solidFill>
          <a:schemeClr val="bg2"/>
        </a:solidFill>
        <a:ln>
          <a:solidFill>
            <a:schemeClr val="tx1"/>
          </a:solidFill>
        </a:ln>
      </dgm:spPr>
      <dgm:t>
        <a:bodyPr/>
        <a:lstStyle/>
        <a:p>
          <a:pPr rtl="0"/>
          <a:endParaRPr lang="en-US" sz="1600" dirty="0" smtClean="0"/>
        </a:p>
        <a:p>
          <a:pPr rtl="0"/>
          <a:r>
            <a:rPr lang="en-US" sz="1600" b="1" dirty="0" smtClean="0">
              <a:solidFill>
                <a:schemeClr val="tx1"/>
              </a:solidFill>
              <a:latin typeface="+mj-lt"/>
            </a:rPr>
            <a:t>Board of Supervisors Initiates Code Modernization Proposal</a:t>
          </a:r>
          <a:endParaRPr lang="en-US" sz="1600" b="1" dirty="0">
            <a:solidFill>
              <a:schemeClr val="tx1"/>
            </a:solidFill>
            <a:latin typeface="+mj-lt"/>
          </a:endParaRPr>
        </a:p>
      </dgm:t>
    </dgm:pt>
    <dgm:pt modelId="{68278711-8A62-4307-88E3-60573DBE06B8}" type="parTrans" cxnId="{0F39040E-2B62-4461-AD47-4C8B2FA5D7DD}">
      <dgm:prSet/>
      <dgm:spPr/>
      <dgm:t>
        <a:bodyPr/>
        <a:lstStyle/>
        <a:p>
          <a:endParaRPr lang="en-US"/>
        </a:p>
      </dgm:t>
    </dgm:pt>
    <dgm:pt modelId="{9E4DE26E-AF40-4CDD-92E6-F33B6BA410B0}" type="sibTrans" cxnId="{0F39040E-2B62-4461-AD47-4C8B2FA5D7DD}">
      <dgm:prSet/>
      <dgm:spPr/>
      <dgm:t>
        <a:bodyPr/>
        <a:lstStyle/>
        <a:p>
          <a:endParaRPr lang="en-US"/>
        </a:p>
      </dgm:t>
    </dgm:pt>
    <dgm:pt modelId="{1F7AFC07-6D6F-4580-A856-2DF2C5E3794C}">
      <dgm:prSet/>
      <dgm:spPr>
        <a:solidFill>
          <a:schemeClr val="bg2"/>
        </a:solidFill>
        <a:ln>
          <a:solidFill>
            <a:schemeClr val="tx1"/>
          </a:solidFill>
        </a:ln>
      </dgm:spPr>
      <dgm:t>
        <a:bodyPr/>
        <a:lstStyle/>
        <a:p>
          <a:pPr rtl="0"/>
          <a:endParaRPr lang="en-US" sz="1000" dirty="0"/>
        </a:p>
      </dgm:t>
    </dgm:pt>
    <dgm:pt modelId="{EF5C22B0-D5D8-4D34-96C1-A9445F5FE1FA}" type="parTrans" cxnId="{29139444-81F9-4A55-9BA4-15BD71871F5A}">
      <dgm:prSet/>
      <dgm:spPr/>
      <dgm:t>
        <a:bodyPr/>
        <a:lstStyle/>
        <a:p>
          <a:endParaRPr lang="en-US"/>
        </a:p>
      </dgm:t>
    </dgm:pt>
    <dgm:pt modelId="{FBF74BC9-09FC-4225-8F51-7BB469E5A06F}" type="sibTrans" cxnId="{29139444-81F9-4A55-9BA4-15BD71871F5A}">
      <dgm:prSet/>
      <dgm:spPr/>
      <dgm:t>
        <a:bodyPr/>
        <a:lstStyle/>
        <a:p>
          <a:endParaRPr lang="en-US"/>
        </a:p>
      </dgm:t>
    </dgm:pt>
    <dgm:pt modelId="{4661ED5B-8FE7-4335-8001-34FE4CC54C17}">
      <dgm:prSet custT="1"/>
      <dgm:spPr>
        <a:solidFill>
          <a:schemeClr val="bg2"/>
        </a:solidFill>
        <a:ln>
          <a:solidFill>
            <a:schemeClr val="tx1"/>
          </a:solidFill>
        </a:ln>
      </dgm:spPr>
      <dgm:t>
        <a:bodyPr/>
        <a:lstStyle/>
        <a:p>
          <a:pPr rtl="0"/>
          <a:r>
            <a:rPr lang="en-US" sz="1600" b="1" dirty="0" smtClean="0">
              <a:solidFill>
                <a:schemeClr val="tx1"/>
              </a:solidFill>
              <a:latin typeface="+mj-lt"/>
            </a:rPr>
            <a:t>2014-</a:t>
          </a:r>
          <a:r>
            <a:rPr lang="en-US" sz="1600" b="1" baseline="0" dirty="0" smtClean="0">
              <a:solidFill>
                <a:schemeClr val="tx1"/>
              </a:solidFill>
              <a:latin typeface="+mj-lt"/>
            </a:rPr>
            <a:t> 2015 – Review of Proposal by APAC, Board of Supervisors</a:t>
          </a:r>
          <a:endParaRPr lang="en-US" sz="1600" b="1" dirty="0">
            <a:solidFill>
              <a:schemeClr val="tx1"/>
            </a:solidFill>
            <a:latin typeface="+mj-lt"/>
          </a:endParaRPr>
        </a:p>
      </dgm:t>
    </dgm:pt>
    <dgm:pt modelId="{D0AAB17D-EE7A-4803-A950-A9FA2BEF92AA}" type="parTrans" cxnId="{E1EAE357-AAD6-485A-8116-0767CDB58F10}">
      <dgm:prSet/>
      <dgm:spPr/>
      <dgm:t>
        <a:bodyPr/>
        <a:lstStyle/>
        <a:p>
          <a:endParaRPr lang="en-US"/>
        </a:p>
      </dgm:t>
    </dgm:pt>
    <dgm:pt modelId="{2411FA26-F2CB-4B43-A10F-35682F948E7C}" type="sibTrans" cxnId="{E1EAE357-AAD6-485A-8116-0767CDB58F10}">
      <dgm:prSet/>
      <dgm:spPr/>
      <dgm:t>
        <a:bodyPr/>
        <a:lstStyle/>
        <a:p>
          <a:endParaRPr lang="en-US"/>
        </a:p>
      </dgm:t>
    </dgm:pt>
    <dgm:pt modelId="{8E862150-DA20-4296-936C-B379E802103C}">
      <dgm:prSet custT="1"/>
      <dgm:spPr>
        <a:solidFill>
          <a:schemeClr val="bg2"/>
        </a:solidFill>
        <a:ln>
          <a:solidFill>
            <a:schemeClr val="tx1"/>
          </a:solidFill>
        </a:ln>
      </dgm:spPr>
      <dgm:t>
        <a:bodyPr/>
        <a:lstStyle/>
        <a:p>
          <a:pPr rtl="0"/>
          <a:r>
            <a:rPr lang="en-US" sz="1600" b="1" dirty="0" smtClean="0">
              <a:solidFill>
                <a:schemeClr val="tx1"/>
              </a:solidFill>
              <a:latin typeface="+mj-lt"/>
            </a:rPr>
            <a:t>Sept. 29: Board of Supervisors Meeting  </a:t>
          </a:r>
        </a:p>
        <a:p>
          <a:pPr rtl="0"/>
          <a:r>
            <a:rPr lang="en-US" sz="1600" b="1" dirty="0" smtClean="0">
              <a:solidFill>
                <a:schemeClr val="tx1"/>
              </a:solidFill>
              <a:latin typeface="+mj-lt"/>
            </a:rPr>
            <a:t>Board directs Planning Department to revise proposal to reflect community feedback,  hold an additional public meeting in South County, and begin an Environmental Impact Report</a:t>
          </a:r>
          <a:endParaRPr lang="en-US" sz="1600" b="1" dirty="0">
            <a:solidFill>
              <a:schemeClr val="tx1"/>
            </a:solidFill>
            <a:latin typeface="+mj-lt"/>
          </a:endParaRPr>
        </a:p>
      </dgm:t>
    </dgm:pt>
    <dgm:pt modelId="{7D5836D8-DA9F-4DDA-9AEC-6256AEF8230B}" type="parTrans" cxnId="{25ED3A87-2672-4146-AE0B-BE4410A61867}">
      <dgm:prSet/>
      <dgm:spPr/>
      <dgm:t>
        <a:bodyPr/>
        <a:lstStyle/>
        <a:p>
          <a:endParaRPr lang="en-US"/>
        </a:p>
      </dgm:t>
    </dgm:pt>
    <dgm:pt modelId="{5BF44ACF-5B5C-499A-9669-14F44230705D}" type="sibTrans" cxnId="{25ED3A87-2672-4146-AE0B-BE4410A61867}">
      <dgm:prSet/>
      <dgm:spPr/>
      <dgm:t>
        <a:bodyPr/>
        <a:lstStyle/>
        <a:p>
          <a:endParaRPr lang="en-US"/>
        </a:p>
      </dgm:t>
    </dgm:pt>
    <dgm:pt modelId="{2791597C-1424-4A9C-97B7-B06945D93E10}">
      <dgm:prSet/>
      <dgm:spPr/>
      <dgm:t>
        <a:bodyPr/>
        <a:lstStyle/>
        <a:p>
          <a:pPr rtl="0"/>
          <a:endParaRPr lang="en-US" dirty="0"/>
        </a:p>
      </dgm:t>
    </dgm:pt>
    <dgm:pt modelId="{08253128-BC7E-4135-A11F-D525BCC39E6C}" type="parTrans" cxnId="{D9C14C2E-9026-4733-858B-EBF5CF00D107}">
      <dgm:prSet/>
      <dgm:spPr/>
      <dgm:t>
        <a:bodyPr/>
        <a:lstStyle/>
        <a:p>
          <a:endParaRPr lang="en-US"/>
        </a:p>
      </dgm:t>
    </dgm:pt>
    <dgm:pt modelId="{549F6215-D9DD-47D7-BA28-7A3A1338021D}" type="sibTrans" cxnId="{D9C14C2E-9026-4733-858B-EBF5CF00D107}">
      <dgm:prSet/>
      <dgm:spPr/>
      <dgm:t>
        <a:bodyPr/>
        <a:lstStyle/>
        <a:p>
          <a:endParaRPr lang="en-US"/>
        </a:p>
      </dgm:t>
    </dgm:pt>
    <dgm:pt modelId="{3AA0E06C-0C4E-427C-B16A-70A0175AC654}">
      <dgm:prSet/>
      <dgm:spPr/>
      <dgm:t>
        <a:bodyPr/>
        <a:lstStyle/>
        <a:p>
          <a:endParaRPr lang="en-US"/>
        </a:p>
      </dgm:t>
    </dgm:pt>
    <dgm:pt modelId="{093CAB2F-4000-4144-A6ED-261CBE995EE2}" type="parTrans" cxnId="{61D7B730-9E67-472D-A4CB-258463123072}">
      <dgm:prSet/>
      <dgm:spPr/>
      <dgm:t>
        <a:bodyPr/>
        <a:lstStyle/>
        <a:p>
          <a:endParaRPr lang="en-US"/>
        </a:p>
      </dgm:t>
    </dgm:pt>
    <dgm:pt modelId="{547EE7B3-D192-4178-A546-973A23409FF6}" type="sibTrans" cxnId="{61D7B730-9E67-472D-A4CB-258463123072}">
      <dgm:prSet/>
      <dgm:spPr/>
      <dgm:t>
        <a:bodyPr/>
        <a:lstStyle/>
        <a:p>
          <a:endParaRPr lang="en-US"/>
        </a:p>
      </dgm:t>
    </dgm:pt>
    <dgm:pt modelId="{6FED6D23-2283-4138-8318-8B55E85773EF}">
      <dgm:prSet/>
      <dgm:spPr/>
      <dgm:t>
        <a:bodyPr/>
        <a:lstStyle/>
        <a:p>
          <a:pPr rtl="0"/>
          <a:endParaRPr lang="en-US" dirty="0"/>
        </a:p>
      </dgm:t>
    </dgm:pt>
    <dgm:pt modelId="{4F4C9D6B-422E-4241-9206-1CB003AF9E30}" type="parTrans" cxnId="{EDE490B6-4AF6-476B-ACAD-59D340D50055}">
      <dgm:prSet/>
      <dgm:spPr/>
      <dgm:t>
        <a:bodyPr/>
        <a:lstStyle/>
        <a:p>
          <a:endParaRPr lang="en-US"/>
        </a:p>
      </dgm:t>
    </dgm:pt>
    <dgm:pt modelId="{8B8CDF9B-3231-404D-9748-1B24002582C4}" type="sibTrans" cxnId="{EDE490B6-4AF6-476B-ACAD-59D340D50055}">
      <dgm:prSet/>
      <dgm:spPr/>
      <dgm:t>
        <a:bodyPr/>
        <a:lstStyle/>
        <a:p>
          <a:endParaRPr lang="en-US"/>
        </a:p>
      </dgm:t>
    </dgm:pt>
    <dgm:pt modelId="{8CDC6C34-356A-465A-B13B-4F3FFF4D1600}">
      <dgm:prSet/>
      <dgm:spPr/>
      <dgm:t>
        <a:bodyPr/>
        <a:lstStyle/>
        <a:p>
          <a:pPr rtl="0"/>
          <a:endParaRPr lang="en-US" dirty="0"/>
        </a:p>
      </dgm:t>
    </dgm:pt>
    <dgm:pt modelId="{EA88C819-C1F0-4926-9C66-74CE3CC481CF}" type="parTrans" cxnId="{2772E6C9-ACE2-4A1C-BF1D-C15B00678283}">
      <dgm:prSet/>
      <dgm:spPr/>
      <dgm:t>
        <a:bodyPr/>
        <a:lstStyle/>
        <a:p>
          <a:endParaRPr lang="en-US"/>
        </a:p>
      </dgm:t>
    </dgm:pt>
    <dgm:pt modelId="{CB6DD8D5-ABD2-4162-AFA3-14EC89F0665E}" type="sibTrans" cxnId="{2772E6C9-ACE2-4A1C-BF1D-C15B00678283}">
      <dgm:prSet/>
      <dgm:spPr/>
      <dgm:t>
        <a:bodyPr/>
        <a:lstStyle/>
        <a:p>
          <a:endParaRPr lang="en-US"/>
        </a:p>
      </dgm:t>
    </dgm:pt>
    <dgm:pt modelId="{8A17ECEA-4A73-4874-B949-4A9036A10462}">
      <dgm:prSet/>
      <dgm:spPr/>
      <dgm:t>
        <a:bodyPr/>
        <a:lstStyle/>
        <a:p>
          <a:pPr rtl="0"/>
          <a:endParaRPr lang="en-US" dirty="0"/>
        </a:p>
      </dgm:t>
    </dgm:pt>
    <dgm:pt modelId="{FF4AB586-2D48-4DEE-8343-D5B4E2C8DE57}" type="parTrans" cxnId="{BA37BE9C-ABBC-412A-9E4A-3A95564CE5CB}">
      <dgm:prSet/>
      <dgm:spPr/>
      <dgm:t>
        <a:bodyPr/>
        <a:lstStyle/>
        <a:p>
          <a:endParaRPr lang="en-US"/>
        </a:p>
      </dgm:t>
    </dgm:pt>
    <dgm:pt modelId="{AB75206B-D7F4-4E16-B7E8-68B4E9BC0B26}" type="sibTrans" cxnId="{BA37BE9C-ABBC-412A-9E4A-3A95564CE5CB}">
      <dgm:prSet/>
      <dgm:spPr/>
      <dgm:t>
        <a:bodyPr/>
        <a:lstStyle/>
        <a:p>
          <a:endParaRPr lang="en-US"/>
        </a:p>
      </dgm:t>
    </dgm:pt>
    <dgm:pt modelId="{66DD4A40-AEC9-4319-AA97-B928C8945E73}">
      <dgm:prSet custT="1"/>
      <dgm:spPr>
        <a:solidFill>
          <a:schemeClr val="bg2"/>
        </a:solidFill>
        <a:ln>
          <a:solidFill>
            <a:schemeClr val="tx1"/>
          </a:solidFill>
        </a:ln>
      </dgm:spPr>
      <dgm:t>
        <a:bodyPr/>
        <a:lstStyle/>
        <a:p>
          <a:pPr rtl="0"/>
          <a:endParaRPr lang="en-US" sz="1600" b="1" dirty="0" smtClean="0"/>
        </a:p>
        <a:p>
          <a:pPr rtl="0"/>
          <a:endParaRPr lang="en-US" sz="1600" b="1" dirty="0" smtClean="0">
            <a:solidFill>
              <a:schemeClr val="tx1"/>
            </a:solidFill>
            <a:latin typeface="+mj-lt"/>
          </a:endParaRPr>
        </a:p>
        <a:p>
          <a:pPr rtl="0"/>
          <a:r>
            <a:rPr lang="en-US" sz="1600" b="1" dirty="0" smtClean="0">
              <a:solidFill>
                <a:schemeClr val="tx1"/>
              </a:solidFill>
              <a:latin typeface="+mj-lt"/>
            </a:rPr>
            <a:t>NEXT STEPS: 2016</a:t>
          </a:r>
        </a:p>
        <a:p>
          <a:pPr rtl="0"/>
          <a:r>
            <a:rPr lang="en-US" sz="1600" b="1" dirty="0" smtClean="0">
              <a:solidFill>
                <a:schemeClr val="tx1"/>
              </a:solidFill>
              <a:latin typeface="+mj-lt"/>
            </a:rPr>
            <a:t>Prepare EIR on Modernization Proposal  </a:t>
          </a:r>
        </a:p>
        <a:p>
          <a:pPr rtl="0"/>
          <a:r>
            <a:rPr lang="en-US" sz="1600" b="1" dirty="0" smtClean="0">
              <a:solidFill>
                <a:schemeClr val="tx1"/>
              </a:solidFill>
              <a:latin typeface="+mj-lt"/>
            </a:rPr>
            <a:t>Public meetings and hearings on Draft EIR and Code Modernization  with other topics</a:t>
          </a:r>
        </a:p>
        <a:p>
          <a:pPr rtl="0"/>
          <a:r>
            <a:rPr lang="en-US" sz="1600" dirty="0" smtClean="0"/>
            <a:t>       </a:t>
          </a:r>
        </a:p>
        <a:p>
          <a:pPr rtl="0"/>
          <a:r>
            <a:rPr lang="en-US" sz="1300" dirty="0" smtClean="0"/>
            <a:t>                 </a:t>
          </a:r>
          <a:endParaRPr lang="en-US" sz="1300" dirty="0"/>
        </a:p>
      </dgm:t>
    </dgm:pt>
    <dgm:pt modelId="{0A2B7A2D-79E6-4C71-84D0-1E0049A0D000}" type="parTrans" cxnId="{2BD27AEC-F34D-4246-AE9C-FE6BE0AB08ED}">
      <dgm:prSet/>
      <dgm:spPr/>
      <dgm:t>
        <a:bodyPr/>
        <a:lstStyle/>
        <a:p>
          <a:endParaRPr lang="en-US"/>
        </a:p>
      </dgm:t>
    </dgm:pt>
    <dgm:pt modelId="{240AF0EB-CBF7-4D9C-95E1-B706D0692738}" type="sibTrans" cxnId="{2BD27AEC-F34D-4246-AE9C-FE6BE0AB08ED}">
      <dgm:prSet/>
      <dgm:spPr/>
      <dgm:t>
        <a:bodyPr/>
        <a:lstStyle/>
        <a:p>
          <a:endParaRPr lang="en-US"/>
        </a:p>
      </dgm:t>
    </dgm:pt>
    <dgm:pt modelId="{C3CF5359-5834-4DDB-B4EC-4323AC5A74D1}">
      <dgm:prSet/>
      <dgm:spPr/>
      <dgm:t>
        <a:bodyPr/>
        <a:lstStyle/>
        <a:p>
          <a:pPr rtl="0"/>
          <a:endParaRPr lang="en-US" dirty="0"/>
        </a:p>
      </dgm:t>
    </dgm:pt>
    <dgm:pt modelId="{9F5ED67C-96C8-4620-AD8C-B2687BC967F6}" type="parTrans" cxnId="{293CF895-102B-48D0-8B05-FE7105FA0F84}">
      <dgm:prSet/>
      <dgm:spPr/>
      <dgm:t>
        <a:bodyPr/>
        <a:lstStyle/>
        <a:p>
          <a:endParaRPr lang="en-US"/>
        </a:p>
      </dgm:t>
    </dgm:pt>
    <dgm:pt modelId="{C85C11EA-EF05-41EF-BDA5-8D4D16910969}" type="sibTrans" cxnId="{293CF895-102B-48D0-8B05-FE7105FA0F84}">
      <dgm:prSet/>
      <dgm:spPr/>
      <dgm:t>
        <a:bodyPr/>
        <a:lstStyle/>
        <a:p>
          <a:endParaRPr lang="en-US"/>
        </a:p>
      </dgm:t>
    </dgm:pt>
    <dgm:pt modelId="{90B19C67-6729-43DD-AF69-64B3F9C60FEC}">
      <dgm:prSet custT="1"/>
      <dgm:spPr>
        <a:solidFill>
          <a:schemeClr val="bg2"/>
        </a:solidFill>
        <a:ln>
          <a:solidFill>
            <a:schemeClr val="tx1"/>
          </a:solidFill>
        </a:ln>
      </dgm:spPr>
      <dgm:t>
        <a:bodyPr/>
        <a:lstStyle/>
        <a:p>
          <a:pPr rtl="0"/>
          <a:r>
            <a:rPr lang="en-US" sz="1600" b="1" dirty="0" smtClean="0">
              <a:solidFill>
                <a:schemeClr val="tx1"/>
              </a:solidFill>
              <a:latin typeface="+mj-lt"/>
            </a:rPr>
            <a:t>September 2015: COMMUNITY MEETINGS</a:t>
          </a:r>
        </a:p>
        <a:p>
          <a:pPr rtl="0"/>
          <a:r>
            <a:rPr lang="en-US" sz="1600" b="1" dirty="0" smtClean="0">
              <a:solidFill>
                <a:schemeClr val="tx1"/>
              </a:solidFill>
              <a:latin typeface="+mj-lt"/>
            </a:rPr>
            <a:t>Discussion and Feedback on Code Modernization Proposal</a:t>
          </a:r>
          <a:endParaRPr lang="en-US" sz="1600" b="1" dirty="0">
            <a:solidFill>
              <a:schemeClr val="tx1"/>
            </a:solidFill>
            <a:latin typeface="+mj-lt"/>
          </a:endParaRPr>
        </a:p>
      </dgm:t>
    </dgm:pt>
    <dgm:pt modelId="{CE8AEE2F-A84B-440B-AC04-18E8BE8CECB6}" type="sibTrans" cxnId="{3B9D248C-21E0-4995-B19A-346BFF2B9213}">
      <dgm:prSet/>
      <dgm:spPr/>
      <dgm:t>
        <a:bodyPr/>
        <a:lstStyle/>
        <a:p>
          <a:endParaRPr lang="en-US"/>
        </a:p>
      </dgm:t>
    </dgm:pt>
    <dgm:pt modelId="{71424273-120A-4B12-B9F8-A6D0CE7F3EA4}" type="parTrans" cxnId="{3B9D248C-21E0-4995-B19A-346BFF2B9213}">
      <dgm:prSet/>
      <dgm:spPr/>
      <dgm:t>
        <a:bodyPr/>
        <a:lstStyle/>
        <a:p>
          <a:endParaRPr lang="en-US"/>
        </a:p>
      </dgm:t>
    </dgm:pt>
    <dgm:pt modelId="{9C1A5321-A692-4F9B-9F2E-C0317E4DB6DE}" type="pres">
      <dgm:prSet presAssocID="{D7AEB6CA-8DF1-495B-941D-06864EEF9502}" presName="outerComposite" presStyleCnt="0">
        <dgm:presLayoutVars>
          <dgm:chMax val="5"/>
          <dgm:dir/>
          <dgm:resizeHandles val="exact"/>
        </dgm:presLayoutVars>
      </dgm:prSet>
      <dgm:spPr/>
      <dgm:t>
        <a:bodyPr/>
        <a:lstStyle/>
        <a:p>
          <a:endParaRPr lang="en-US"/>
        </a:p>
      </dgm:t>
    </dgm:pt>
    <dgm:pt modelId="{0378893E-66E5-4CFF-BEE0-972274809C3F}" type="pres">
      <dgm:prSet presAssocID="{D7AEB6CA-8DF1-495B-941D-06864EEF9502}" presName="dummyMaxCanvas" presStyleCnt="0">
        <dgm:presLayoutVars/>
      </dgm:prSet>
      <dgm:spPr/>
    </dgm:pt>
    <dgm:pt modelId="{EF8BEC1E-5708-45C0-8E3C-7AE152D968E1}" type="pres">
      <dgm:prSet presAssocID="{D7AEB6CA-8DF1-495B-941D-06864EEF9502}" presName="FiveNodes_1" presStyleLbl="node1" presStyleIdx="0" presStyleCnt="5" custScaleX="102236" custScaleY="56467" custLinFactNeighborX="6239" custLinFactNeighborY="-1198">
        <dgm:presLayoutVars>
          <dgm:bulletEnabled val="1"/>
        </dgm:presLayoutVars>
      </dgm:prSet>
      <dgm:spPr/>
      <dgm:t>
        <a:bodyPr/>
        <a:lstStyle/>
        <a:p>
          <a:endParaRPr lang="en-US"/>
        </a:p>
      </dgm:t>
    </dgm:pt>
    <dgm:pt modelId="{698DF567-9117-42D1-B073-BEEF7716A959}" type="pres">
      <dgm:prSet presAssocID="{D7AEB6CA-8DF1-495B-941D-06864EEF9502}" presName="FiveNodes_2" presStyleLbl="node1" presStyleIdx="1" presStyleCnt="5" custScaleX="104888" custScaleY="73540" custLinFactNeighborX="578" custLinFactNeighborY="-27005">
        <dgm:presLayoutVars>
          <dgm:bulletEnabled val="1"/>
        </dgm:presLayoutVars>
      </dgm:prSet>
      <dgm:spPr/>
      <dgm:t>
        <a:bodyPr/>
        <a:lstStyle/>
        <a:p>
          <a:endParaRPr lang="en-US"/>
        </a:p>
      </dgm:t>
    </dgm:pt>
    <dgm:pt modelId="{AD4E1CD1-50FB-4DBC-A33E-D4400C349262}" type="pres">
      <dgm:prSet presAssocID="{D7AEB6CA-8DF1-495B-941D-06864EEF9502}" presName="FiveNodes_3" presStyleLbl="node1" presStyleIdx="2" presStyleCnt="5" custScaleX="106280" custScaleY="83898" custLinFactNeighborX="-2619" custLinFactNeighborY="-46072">
        <dgm:presLayoutVars>
          <dgm:bulletEnabled val="1"/>
        </dgm:presLayoutVars>
      </dgm:prSet>
      <dgm:spPr/>
      <dgm:t>
        <a:bodyPr/>
        <a:lstStyle/>
        <a:p>
          <a:endParaRPr lang="en-US"/>
        </a:p>
      </dgm:t>
    </dgm:pt>
    <dgm:pt modelId="{0CE2328F-EDF5-44D6-9992-AEAE2E3EBE5B}" type="pres">
      <dgm:prSet presAssocID="{D7AEB6CA-8DF1-495B-941D-06864EEF9502}" presName="FiveNodes_4" presStyleLbl="node1" presStyleIdx="3" presStyleCnt="5" custScaleX="110582" custScaleY="116583" custLinFactNeighborX="-4361" custLinFactNeighborY="-38949">
        <dgm:presLayoutVars>
          <dgm:bulletEnabled val="1"/>
        </dgm:presLayoutVars>
      </dgm:prSet>
      <dgm:spPr/>
      <dgm:t>
        <a:bodyPr/>
        <a:lstStyle/>
        <a:p>
          <a:endParaRPr lang="en-US"/>
        </a:p>
      </dgm:t>
    </dgm:pt>
    <dgm:pt modelId="{50732114-8D85-4238-BCA4-A090D9D23643}" type="pres">
      <dgm:prSet presAssocID="{D7AEB6CA-8DF1-495B-941D-06864EEF9502}" presName="FiveNodes_5" presStyleLbl="node1" presStyleIdx="4" presStyleCnt="5" custScaleX="113852" custScaleY="134390" custLinFactNeighborX="-4799" custLinFactNeighborY="-7058">
        <dgm:presLayoutVars>
          <dgm:bulletEnabled val="1"/>
        </dgm:presLayoutVars>
      </dgm:prSet>
      <dgm:spPr/>
      <dgm:t>
        <a:bodyPr/>
        <a:lstStyle/>
        <a:p>
          <a:endParaRPr lang="en-US"/>
        </a:p>
      </dgm:t>
    </dgm:pt>
    <dgm:pt modelId="{1412E788-373D-4F24-92CB-45AAC7D1BBEE}" type="pres">
      <dgm:prSet presAssocID="{D7AEB6CA-8DF1-495B-941D-06864EEF9502}" presName="FiveConn_1-2" presStyleLbl="fgAccFollowNode1" presStyleIdx="0" presStyleCnt="4" custLinFactNeighborX="10459" custLinFactNeighborY="-31038">
        <dgm:presLayoutVars>
          <dgm:bulletEnabled val="1"/>
        </dgm:presLayoutVars>
      </dgm:prSet>
      <dgm:spPr/>
      <dgm:t>
        <a:bodyPr/>
        <a:lstStyle/>
        <a:p>
          <a:endParaRPr lang="en-US"/>
        </a:p>
      </dgm:t>
    </dgm:pt>
    <dgm:pt modelId="{AC20BD78-7E19-4E18-9FB3-548B705A52A2}" type="pres">
      <dgm:prSet presAssocID="{D7AEB6CA-8DF1-495B-941D-06864EEF9502}" presName="FiveConn_2-3" presStyleLbl="fgAccFollowNode1" presStyleIdx="1" presStyleCnt="4" custLinFactNeighborX="-17426" custLinFactNeighborY="-38188">
        <dgm:presLayoutVars>
          <dgm:bulletEnabled val="1"/>
        </dgm:presLayoutVars>
      </dgm:prSet>
      <dgm:spPr/>
      <dgm:t>
        <a:bodyPr/>
        <a:lstStyle/>
        <a:p>
          <a:endParaRPr lang="en-US"/>
        </a:p>
      </dgm:t>
    </dgm:pt>
    <dgm:pt modelId="{A45F79E4-6D71-4F48-AE17-206D4F1FEE66}" type="pres">
      <dgm:prSet presAssocID="{D7AEB6CA-8DF1-495B-941D-06864EEF9502}" presName="FiveConn_3-4" presStyleLbl="fgAccFollowNode1" presStyleIdx="2" presStyleCnt="4" custLinFactNeighborX="-20942" custLinFactNeighborY="-69227">
        <dgm:presLayoutVars>
          <dgm:bulletEnabled val="1"/>
        </dgm:presLayoutVars>
      </dgm:prSet>
      <dgm:spPr/>
      <dgm:t>
        <a:bodyPr/>
        <a:lstStyle/>
        <a:p>
          <a:endParaRPr lang="en-US"/>
        </a:p>
      </dgm:t>
    </dgm:pt>
    <dgm:pt modelId="{A285563D-09E1-4727-8035-32FDC6E1C548}" type="pres">
      <dgm:prSet presAssocID="{D7AEB6CA-8DF1-495B-941D-06864EEF9502}" presName="FiveConn_4-5" presStyleLbl="fgAccFollowNode1" presStyleIdx="3" presStyleCnt="4" custLinFactNeighborX="-24256" custLinFactNeighborY="-60345">
        <dgm:presLayoutVars>
          <dgm:bulletEnabled val="1"/>
        </dgm:presLayoutVars>
      </dgm:prSet>
      <dgm:spPr/>
      <dgm:t>
        <a:bodyPr/>
        <a:lstStyle/>
        <a:p>
          <a:endParaRPr lang="en-US"/>
        </a:p>
      </dgm:t>
    </dgm:pt>
    <dgm:pt modelId="{433E9765-5F4A-4916-B308-71551927E9DE}" type="pres">
      <dgm:prSet presAssocID="{D7AEB6CA-8DF1-495B-941D-06864EEF9502}" presName="FiveNodes_1_text" presStyleLbl="node1" presStyleIdx="4" presStyleCnt="5">
        <dgm:presLayoutVars>
          <dgm:bulletEnabled val="1"/>
        </dgm:presLayoutVars>
      </dgm:prSet>
      <dgm:spPr/>
      <dgm:t>
        <a:bodyPr/>
        <a:lstStyle/>
        <a:p>
          <a:endParaRPr lang="en-US"/>
        </a:p>
      </dgm:t>
    </dgm:pt>
    <dgm:pt modelId="{3DEFE92A-D5B2-4A29-ACF1-0A163515E8D4}" type="pres">
      <dgm:prSet presAssocID="{D7AEB6CA-8DF1-495B-941D-06864EEF9502}" presName="FiveNodes_2_text" presStyleLbl="node1" presStyleIdx="4" presStyleCnt="5">
        <dgm:presLayoutVars>
          <dgm:bulletEnabled val="1"/>
        </dgm:presLayoutVars>
      </dgm:prSet>
      <dgm:spPr/>
      <dgm:t>
        <a:bodyPr/>
        <a:lstStyle/>
        <a:p>
          <a:endParaRPr lang="en-US"/>
        </a:p>
      </dgm:t>
    </dgm:pt>
    <dgm:pt modelId="{47AE8D38-1F9E-4FE0-861C-D33D896FFD09}" type="pres">
      <dgm:prSet presAssocID="{D7AEB6CA-8DF1-495B-941D-06864EEF9502}" presName="FiveNodes_3_text" presStyleLbl="node1" presStyleIdx="4" presStyleCnt="5">
        <dgm:presLayoutVars>
          <dgm:bulletEnabled val="1"/>
        </dgm:presLayoutVars>
      </dgm:prSet>
      <dgm:spPr/>
      <dgm:t>
        <a:bodyPr/>
        <a:lstStyle/>
        <a:p>
          <a:endParaRPr lang="en-US"/>
        </a:p>
      </dgm:t>
    </dgm:pt>
    <dgm:pt modelId="{876D654F-7607-4189-949B-1DE45D9FFE0C}" type="pres">
      <dgm:prSet presAssocID="{D7AEB6CA-8DF1-495B-941D-06864EEF9502}" presName="FiveNodes_4_text" presStyleLbl="node1" presStyleIdx="4" presStyleCnt="5">
        <dgm:presLayoutVars>
          <dgm:bulletEnabled val="1"/>
        </dgm:presLayoutVars>
      </dgm:prSet>
      <dgm:spPr/>
      <dgm:t>
        <a:bodyPr/>
        <a:lstStyle/>
        <a:p>
          <a:endParaRPr lang="en-US"/>
        </a:p>
      </dgm:t>
    </dgm:pt>
    <dgm:pt modelId="{311EEC4C-A472-43E7-8DA3-F3AFA90B47AD}" type="pres">
      <dgm:prSet presAssocID="{D7AEB6CA-8DF1-495B-941D-06864EEF9502}" presName="FiveNodes_5_text" presStyleLbl="node1" presStyleIdx="4" presStyleCnt="5">
        <dgm:presLayoutVars>
          <dgm:bulletEnabled val="1"/>
        </dgm:presLayoutVars>
      </dgm:prSet>
      <dgm:spPr/>
      <dgm:t>
        <a:bodyPr/>
        <a:lstStyle/>
        <a:p>
          <a:endParaRPr lang="en-US"/>
        </a:p>
      </dgm:t>
    </dgm:pt>
  </dgm:ptLst>
  <dgm:cxnLst>
    <dgm:cxn modelId="{EDE490B6-4AF6-476B-ACAD-59D340D50055}" srcId="{D7AEB6CA-8DF1-495B-941D-06864EEF9502}" destId="{6FED6D23-2283-4138-8318-8B55E85773EF}" srcOrd="10" destOrd="0" parTransId="{4F4C9D6B-422E-4241-9206-1CB003AF9E30}" sibTransId="{8B8CDF9B-3231-404D-9748-1B24002582C4}"/>
    <dgm:cxn modelId="{3F0EBB7C-BBCB-4510-B21D-CDF117AE969B}" type="presOf" srcId="{66DD4A40-AEC9-4319-AA97-B928C8945E73}" destId="{50732114-8D85-4238-BCA4-A090D9D23643}" srcOrd="0" destOrd="0" presId="urn:microsoft.com/office/officeart/2005/8/layout/vProcess5"/>
    <dgm:cxn modelId="{D9C14C2E-9026-4733-858B-EBF5CF00D107}" srcId="{D7AEB6CA-8DF1-495B-941D-06864EEF9502}" destId="{2791597C-1424-4A9C-97B7-B06945D93E10}" srcOrd="6" destOrd="0" parTransId="{08253128-BC7E-4135-A11F-D525BCC39E6C}" sibTransId="{549F6215-D9DD-47D7-BA28-7A3A1338021D}"/>
    <dgm:cxn modelId="{394A4649-AB0B-4098-B414-3EDC893EF732}" type="presOf" srcId="{2411FA26-F2CB-4B43-A10F-35682F948E7C}" destId="{AC20BD78-7E19-4E18-9FB3-548B705A52A2}" srcOrd="0" destOrd="0" presId="urn:microsoft.com/office/officeart/2005/8/layout/vProcess5"/>
    <dgm:cxn modelId="{837E8748-DF6C-4AA3-9AE5-F226A6465FEA}" type="presOf" srcId="{D7AEB6CA-8DF1-495B-941D-06864EEF9502}" destId="{9C1A5321-A692-4F9B-9F2E-C0317E4DB6DE}" srcOrd="0" destOrd="0" presId="urn:microsoft.com/office/officeart/2005/8/layout/vProcess5"/>
    <dgm:cxn modelId="{87ACCCDC-8CC9-4A3B-B5CC-A670A9FBA848}" type="presOf" srcId="{CE8AEE2F-A84B-440B-AC04-18E8BE8CECB6}" destId="{A45F79E4-6D71-4F48-AE17-206D4F1FEE66}" srcOrd="0" destOrd="0" presId="urn:microsoft.com/office/officeart/2005/8/layout/vProcess5"/>
    <dgm:cxn modelId="{2BD27AEC-F34D-4246-AE9C-FE6BE0AB08ED}" srcId="{D7AEB6CA-8DF1-495B-941D-06864EEF9502}" destId="{66DD4A40-AEC9-4319-AA97-B928C8945E73}" srcOrd="4" destOrd="0" parTransId="{0A2B7A2D-79E6-4C71-84D0-1E0049A0D000}" sibTransId="{240AF0EB-CBF7-4D9C-95E1-B706D0692738}"/>
    <dgm:cxn modelId="{9C48A773-7E3E-4AF9-A21E-6B39D0E85443}" type="presOf" srcId="{90B19C67-6729-43DD-AF69-64B3F9C60FEC}" destId="{47AE8D38-1F9E-4FE0-861C-D33D896FFD09}" srcOrd="1" destOrd="0" presId="urn:microsoft.com/office/officeart/2005/8/layout/vProcess5"/>
    <dgm:cxn modelId="{25ED3A87-2672-4146-AE0B-BE4410A61867}" srcId="{D7AEB6CA-8DF1-495B-941D-06864EEF9502}" destId="{8E862150-DA20-4296-936C-B379E802103C}" srcOrd="3" destOrd="0" parTransId="{7D5836D8-DA9F-4DDA-9AEC-6256AEF8230B}" sibTransId="{5BF44ACF-5B5C-499A-9669-14F44230705D}"/>
    <dgm:cxn modelId="{0F39040E-2B62-4461-AD47-4C8B2FA5D7DD}" srcId="{D7AEB6CA-8DF1-495B-941D-06864EEF9502}" destId="{636D02F6-D6A9-4636-A317-02358A3B3B46}" srcOrd="0" destOrd="0" parTransId="{68278711-8A62-4307-88E3-60573DBE06B8}" sibTransId="{9E4DE26E-AF40-4CDD-92E6-F33B6BA410B0}"/>
    <dgm:cxn modelId="{B1B98137-88E0-4F07-81ED-A0BF952ADFEA}" type="presOf" srcId="{90B19C67-6729-43DD-AF69-64B3F9C60FEC}" destId="{AD4E1CD1-50FB-4DBC-A33E-D4400C349262}" srcOrd="0" destOrd="0" presId="urn:microsoft.com/office/officeart/2005/8/layout/vProcess5"/>
    <dgm:cxn modelId="{32FA7CC7-6022-42F6-A4C3-2E6579CE1E64}" type="presOf" srcId="{4661ED5B-8FE7-4335-8001-34FE4CC54C17}" destId="{698DF567-9117-42D1-B073-BEEF7716A959}" srcOrd="0" destOrd="0" presId="urn:microsoft.com/office/officeart/2005/8/layout/vProcess5"/>
    <dgm:cxn modelId="{293CF895-102B-48D0-8B05-FE7105FA0F84}" srcId="{D7AEB6CA-8DF1-495B-941D-06864EEF9502}" destId="{C3CF5359-5834-4DDB-B4EC-4323AC5A74D1}" srcOrd="5" destOrd="0" parTransId="{9F5ED67C-96C8-4620-AD8C-B2687BC967F6}" sibTransId="{C85C11EA-EF05-41EF-BDA5-8D4D16910969}"/>
    <dgm:cxn modelId="{3A30FCA4-6D96-47CA-8553-C6301C4A7D96}" type="presOf" srcId="{8E862150-DA20-4296-936C-B379E802103C}" destId="{876D654F-7607-4189-949B-1DE45D9FFE0C}" srcOrd="1" destOrd="0" presId="urn:microsoft.com/office/officeart/2005/8/layout/vProcess5"/>
    <dgm:cxn modelId="{E1EAE357-AAD6-485A-8116-0767CDB58F10}" srcId="{D7AEB6CA-8DF1-495B-941D-06864EEF9502}" destId="{4661ED5B-8FE7-4335-8001-34FE4CC54C17}" srcOrd="1" destOrd="0" parTransId="{D0AAB17D-EE7A-4803-A950-A9FA2BEF92AA}" sibTransId="{2411FA26-F2CB-4B43-A10F-35682F948E7C}"/>
    <dgm:cxn modelId="{0C33C363-4864-4B99-B1A4-D2394367BB60}" type="presOf" srcId="{66DD4A40-AEC9-4319-AA97-B928C8945E73}" destId="{311EEC4C-A472-43E7-8DA3-F3AFA90B47AD}" srcOrd="1" destOrd="0" presId="urn:microsoft.com/office/officeart/2005/8/layout/vProcess5"/>
    <dgm:cxn modelId="{18823060-38BE-4B1B-8F8F-879403ADF566}" type="presOf" srcId="{1F7AFC07-6D6F-4580-A856-2DF2C5E3794C}" destId="{EF8BEC1E-5708-45C0-8E3C-7AE152D968E1}" srcOrd="0" destOrd="1" presId="urn:microsoft.com/office/officeart/2005/8/layout/vProcess5"/>
    <dgm:cxn modelId="{BA37BE9C-ABBC-412A-9E4A-3A95564CE5CB}" srcId="{D7AEB6CA-8DF1-495B-941D-06864EEF9502}" destId="{8A17ECEA-4A73-4874-B949-4A9036A10462}" srcOrd="8" destOrd="0" parTransId="{FF4AB586-2D48-4DEE-8343-D5B4E2C8DE57}" sibTransId="{AB75206B-D7F4-4E16-B7E8-68B4E9BC0B26}"/>
    <dgm:cxn modelId="{5858A8E3-C9F9-437B-89C1-19B05E8F1EC3}" type="presOf" srcId="{4661ED5B-8FE7-4335-8001-34FE4CC54C17}" destId="{3DEFE92A-D5B2-4A29-ACF1-0A163515E8D4}" srcOrd="1" destOrd="0" presId="urn:microsoft.com/office/officeart/2005/8/layout/vProcess5"/>
    <dgm:cxn modelId="{D95BE76D-09B1-4615-B446-1DDEB2E07D69}" type="presOf" srcId="{636D02F6-D6A9-4636-A317-02358A3B3B46}" destId="{EF8BEC1E-5708-45C0-8E3C-7AE152D968E1}" srcOrd="0" destOrd="0" presId="urn:microsoft.com/office/officeart/2005/8/layout/vProcess5"/>
    <dgm:cxn modelId="{3B9D248C-21E0-4995-B19A-346BFF2B9213}" srcId="{D7AEB6CA-8DF1-495B-941D-06864EEF9502}" destId="{90B19C67-6729-43DD-AF69-64B3F9C60FEC}" srcOrd="2" destOrd="0" parTransId="{71424273-120A-4B12-B9F8-A6D0CE7F3EA4}" sibTransId="{CE8AEE2F-A84B-440B-AC04-18E8BE8CECB6}"/>
    <dgm:cxn modelId="{01F8D633-A753-485C-9C16-64B12CD67672}" type="presOf" srcId="{8E862150-DA20-4296-936C-B379E802103C}" destId="{0CE2328F-EDF5-44D6-9992-AEAE2E3EBE5B}" srcOrd="0" destOrd="0" presId="urn:microsoft.com/office/officeart/2005/8/layout/vProcess5"/>
    <dgm:cxn modelId="{D7EF1CD0-2CF2-41BC-B76E-CF03CD8E8B67}" type="presOf" srcId="{5BF44ACF-5B5C-499A-9669-14F44230705D}" destId="{A285563D-09E1-4727-8035-32FDC6E1C548}" srcOrd="0" destOrd="0" presId="urn:microsoft.com/office/officeart/2005/8/layout/vProcess5"/>
    <dgm:cxn modelId="{53490CB7-36B0-48CD-85C1-955146476E94}" type="presOf" srcId="{9E4DE26E-AF40-4CDD-92E6-F33B6BA410B0}" destId="{1412E788-373D-4F24-92CB-45AAC7D1BBEE}" srcOrd="0" destOrd="0" presId="urn:microsoft.com/office/officeart/2005/8/layout/vProcess5"/>
    <dgm:cxn modelId="{5152BC11-DD25-45E4-B1D3-308F8CD6CD8A}" type="presOf" srcId="{636D02F6-D6A9-4636-A317-02358A3B3B46}" destId="{433E9765-5F4A-4916-B308-71551927E9DE}" srcOrd="1" destOrd="0" presId="urn:microsoft.com/office/officeart/2005/8/layout/vProcess5"/>
    <dgm:cxn modelId="{AAE4ECEB-0A6C-44DB-A925-1C2482CDACA4}" type="presOf" srcId="{1F7AFC07-6D6F-4580-A856-2DF2C5E3794C}" destId="{433E9765-5F4A-4916-B308-71551927E9DE}" srcOrd="1" destOrd="1" presId="urn:microsoft.com/office/officeart/2005/8/layout/vProcess5"/>
    <dgm:cxn modelId="{2772E6C9-ACE2-4A1C-BF1D-C15B00678283}" srcId="{D7AEB6CA-8DF1-495B-941D-06864EEF9502}" destId="{8CDC6C34-356A-465A-B13B-4F3FFF4D1600}" srcOrd="9" destOrd="0" parTransId="{EA88C819-C1F0-4926-9C66-74CE3CC481CF}" sibTransId="{CB6DD8D5-ABD2-4162-AFA3-14EC89F0665E}"/>
    <dgm:cxn modelId="{61D7B730-9E67-472D-A4CB-258463123072}" srcId="{D7AEB6CA-8DF1-495B-941D-06864EEF9502}" destId="{3AA0E06C-0C4E-427C-B16A-70A0175AC654}" srcOrd="7" destOrd="0" parTransId="{093CAB2F-4000-4144-A6ED-261CBE995EE2}" sibTransId="{547EE7B3-D192-4178-A546-973A23409FF6}"/>
    <dgm:cxn modelId="{29139444-81F9-4A55-9BA4-15BD71871F5A}" srcId="{636D02F6-D6A9-4636-A317-02358A3B3B46}" destId="{1F7AFC07-6D6F-4580-A856-2DF2C5E3794C}" srcOrd="0" destOrd="0" parTransId="{EF5C22B0-D5D8-4D34-96C1-A9445F5FE1FA}" sibTransId="{FBF74BC9-09FC-4225-8F51-7BB469E5A06F}"/>
    <dgm:cxn modelId="{285AB163-A203-4FB8-8B7B-788E85AE3724}" type="presParOf" srcId="{9C1A5321-A692-4F9B-9F2E-C0317E4DB6DE}" destId="{0378893E-66E5-4CFF-BEE0-972274809C3F}" srcOrd="0" destOrd="0" presId="urn:microsoft.com/office/officeart/2005/8/layout/vProcess5"/>
    <dgm:cxn modelId="{1C98C5A9-23E3-41BF-A43D-9289B1A91DE4}" type="presParOf" srcId="{9C1A5321-A692-4F9B-9F2E-C0317E4DB6DE}" destId="{EF8BEC1E-5708-45C0-8E3C-7AE152D968E1}" srcOrd="1" destOrd="0" presId="urn:microsoft.com/office/officeart/2005/8/layout/vProcess5"/>
    <dgm:cxn modelId="{C8E23E63-B947-41C1-A32A-28B3E558175D}" type="presParOf" srcId="{9C1A5321-A692-4F9B-9F2E-C0317E4DB6DE}" destId="{698DF567-9117-42D1-B073-BEEF7716A959}" srcOrd="2" destOrd="0" presId="urn:microsoft.com/office/officeart/2005/8/layout/vProcess5"/>
    <dgm:cxn modelId="{F9734337-DE06-4B12-AC23-F178E5F3883A}" type="presParOf" srcId="{9C1A5321-A692-4F9B-9F2E-C0317E4DB6DE}" destId="{AD4E1CD1-50FB-4DBC-A33E-D4400C349262}" srcOrd="3" destOrd="0" presId="urn:microsoft.com/office/officeart/2005/8/layout/vProcess5"/>
    <dgm:cxn modelId="{3D4A2900-2E2D-4CCB-921B-184ACEF8C466}" type="presParOf" srcId="{9C1A5321-A692-4F9B-9F2E-C0317E4DB6DE}" destId="{0CE2328F-EDF5-44D6-9992-AEAE2E3EBE5B}" srcOrd="4" destOrd="0" presId="urn:microsoft.com/office/officeart/2005/8/layout/vProcess5"/>
    <dgm:cxn modelId="{365398C6-77D8-4ABC-AE81-49B3EC0993CE}" type="presParOf" srcId="{9C1A5321-A692-4F9B-9F2E-C0317E4DB6DE}" destId="{50732114-8D85-4238-BCA4-A090D9D23643}" srcOrd="5" destOrd="0" presId="urn:microsoft.com/office/officeart/2005/8/layout/vProcess5"/>
    <dgm:cxn modelId="{21B295D7-6035-4314-9E91-D400E0EE7B95}" type="presParOf" srcId="{9C1A5321-A692-4F9B-9F2E-C0317E4DB6DE}" destId="{1412E788-373D-4F24-92CB-45AAC7D1BBEE}" srcOrd="6" destOrd="0" presId="urn:microsoft.com/office/officeart/2005/8/layout/vProcess5"/>
    <dgm:cxn modelId="{C94EC4DF-E759-444C-85A6-4E0128307B4A}" type="presParOf" srcId="{9C1A5321-A692-4F9B-9F2E-C0317E4DB6DE}" destId="{AC20BD78-7E19-4E18-9FB3-548B705A52A2}" srcOrd="7" destOrd="0" presId="urn:microsoft.com/office/officeart/2005/8/layout/vProcess5"/>
    <dgm:cxn modelId="{75D83F10-DAB3-4432-AAA4-B15A0BA10300}" type="presParOf" srcId="{9C1A5321-A692-4F9B-9F2E-C0317E4DB6DE}" destId="{A45F79E4-6D71-4F48-AE17-206D4F1FEE66}" srcOrd="8" destOrd="0" presId="urn:microsoft.com/office/officeart/2005/8/layout/vProcess5"/>
    <dgm:cxn modelId="{E667359B-3FE5-4132-9885-B2810D1C569A}" type="presParOf" srcId="{9C1A5321-A692-4F9B-9F2E-C0317E4DB6DE}" destId="{A285563D-09E1-4727-8035-32FDC6E1C548}" srcOrd="9" destOrd="0" presId="urn:microsoft.com/office/officeart/2005/8/layout/vProcess5"/>
    <dgm:cxn modelId="{959C2486-9994-4BDA-A673-7C40EF532313}" type="presParOf" srcId="{9C1A5321-A692-4F9B-9F2E-C0317E4DB6DE}" destId="{433E9765-5F4A-4916-B308-71551927E9DE}" srcOrd="10" destOrd="0" presId="urn:microsoft.com/office/officeart/2005/8/layout/vProcess5"/>
    <dgm:cxn modelId="{D13521CE-EC72-4359-AB71-940F789220E7}" type="presParOf" srcId="{9C1A5321-A692-4F9B-9F2E-C0317E4DB6DE}" destId="{3DEFE92A-D5B2-4A29-ACF1-0A163515E8D4}" srcOrd="11" destOrd="0" presId="urn:microsoft.com/office/officeart/2005/8/layout/vProcess5"/>
    <dgm:cxn modelId="{592E159F-DBAA-49C0-9A22-E5607FCEEFE4}" type="presParOf" srcId="{9C1A5321-A692-4F9B-9F2E-C0317E4DB6DE}" destId="{47AE8D38-1F9E-4FE0-861C-D33D896FFD09}" srcOrd="12" destOrd="0" presId="urn:microsoft.com/office/officeart/2005/8/layout/vProcess5"/>
    <dgm:cxn modelId="{86ABFBB8-4978-4F28-941D-FF4DE454CB34}" type="presParOf" srcId="{9C1A5321-A692-4F9B-9F2E-C0317E4DB6DE}" destId="{876D654F-7607-4189-949B-1DE45D9FFE0C}" srcOrd="13" destOrd="0" presId="urn:microsoft.com/office/officeart/2005/8/layout/vProcess5"/>
    <dgm:cxn modelId="{9045688D-B62A-4571-BA8B-DCF07E8B8BA0}" type="presParOf" srcId="{9C1A5321-A692-4F9B-9F2E-C0317E4DB6DE}" destId="{311EEC4C-A472-43E7-8DA3-F3AFA90B47A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0571" tIns="45285" rIns="90571" bIns="4528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0571" tIns="45285" rIns="90571" bIns="45285" rtlCol="0"/>
          <a:lstStyle>
            <a:lvl1pPr algn="r" eaLnBrk="1" fontAlgn="auto" hangingPunct="1">
              <a:spcBef>
                <a:spcPts val="0"/>
              </a:spcBef>
              <a:spcAft>
                <a:spcPts val="0"/>
              </a:spcAft>
              <a:defRPr sz="1200">
                <a:latin typeface="+mn-lt"/>
                <a:cs typeface="+mn-cs"/>
              </a:defRPr>
            </a:lvl1pPr>
          </a:lstStyle>
          <a:p>
            <a:pPr>
              <a:defRPr/>
            </a:pPr>
            <a:fld id="{CE94775A-79BD-47FF-903A-4ED56F01436E}" type="datetimeFigureOut">
              <a:rPr lang="en-US"/>
              <a:pPr>
                <a:defRPr/>
              </a:pPr>
              <a:t>12/3/2015</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0571" tIns="45285" rIns="90571" bIns="4528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wrap="square" lIns="90571" tIns="45285" rIns="90571" bIns="45285" numCol="1" anchor="b" anchorCtr="0" compatLnSpc="1">
            <a:prstTxWarp prst="textNoShape">
              <a:avLst/>
            </a:prstTxWarp>
          </a:bodyPr>
          <a:lstStyle>
            <a:lvl1pPr algn="r" eaLnBrk="1" hangingPunct="1">
              <a:defRPr sz="1200">
                <a:latin typeface="Calibri" pitchFamily="34" charset="0"/>
              </a:defRPr>
            </a:lvl1pPr>
          </a:lstStyle>
          <a:p>
            <a:fld id="{A1CEE34D-EC02-4B9C-89C8-333961BF9E93}" type="slidenum">
              <a:rPr lang="en-US" altLang="en-US"/>
              <a:pPr/>
              <a:t>‹#›</a:t>
            </a:fld>
            <a:endParaRPr lang="en-US" altLang="en-US"/>
          </a:p>
        </p:txBody>
      </p:sp>
    </p:spTree>
    <p:extLst>
      <p:ext uri="{BB962C8B-B14F-4D97-AF65-F5344CB8AC3E}">
        <p14:creationId xmlns:p14="http://schemas.microsoft.com/office/powerpoint/2010/main" val="76343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6887" cy="465138"/>
          </a:xfrm>
          <a:prstGeom prst="rect">
            <a:avLst/>
          </a:prstGeom>
        </p:spPr>
        <p:txBody>
          <a:bodyPr vert="horz" lIns="90461" tIns="45230" rIns="90461" bIns="4523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925" y="1"/>
            <a:ext cx="3036887" cy="465138"/>
          </a:xfrm>
          <a:prstGeom prst="rect">
            <a:avLst/>
          </a:prstGeom>
        </p:spPr>
        <p:txBody>
          <a:bodyPr vert="horz" lIns="90461" tIns="45230" rIns="90461" bIns="45230" rtlCol="0"/>
          <a:lstStyle>
            <a:lvl1pPr algn="r" eaLnBrk="1" fontAlgn="auto" hangingPunct="1">
              <a:spcBef>
                <a:spcPts val="0"/>
              </a:spcBef>
              <a:spcAft>
                <a:spcPts val="0"/>
              </a:spcAft>
              <a:defRPr sz="1200">
                <a:latin typeface="+mn-lt"/>
                <a:cs typeface="+mn-cs"/>
              </a:defRPr>
            </a:lvl1pPr>
          </a:lstStyle>
          <a:p>
            <a:pPr>
              <a:defRPr/>
            </a:pPr>
            <a:fld id="{19B18256-E0B4-4819-919D-4E984650A881}" type="datetimeFigureOut">
              <a:rPr lang="en-US"/>
              <a:pPr>
                <a:defRPr/>
              </a:pPr>
              <a:t>12/3/2015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61" tIns="45230" rIns="90461" bIns="45230" rtlCol="0" anchor="ctr"/>
          <a:lstStyle/>
          <a:p>
            <a:pPr lvl="0"/>
            <a:endParaRPr lang="en-US" noProof="0"/>
          </a:p>
        </p:txBody>
      </p:sp>
      <p:sp>
        <p:nvSpPr>
          <p:cNvPr id="5" name="Notes Placeholder 4"/>
          <p:cNvSpPr>
            <a:spLocks noGrp="1"/>
          </p:cNvSpPr>
          <p:nvPr>
            <p:ph type="body" sz="quarter" idx="3"/>
          </p:nvPr>
        </p:nvSpPr>
        <p:spPr>
          <a:xfrm>
            <a:off x="700089" y="4414838"/>
            <a:ext cx="5610225" cy="4183062"/>
          </a:xfrm>
          <a:prstGeom prst="rect">
            <a:avLst/>
          </a:prstGeom>
        </p:spPr>
        <p:txBody>
          <a:bodyPr vert="horz" lIns="90461" tIns="45230" rIns="90461" bIns="452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3036887" cy="465138"/>
          </a:xfrm>
          <a:prstGeom prst="rect">
            <a:avLst/>
          </a:prstGeom>
        </p:spPr>
        <p:txBody>
          <a:bodyPr vert="horz" lIns="90461" tIns="45230" rIns="90461" bIns="4523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925" y="8829676"/>
            <a:ext cx="3036887" cy="465138"/>
          </a:xfrm>
          <a:prstGeom prst="rect">
            <a:avLst/>
          </a:prstGeom>
        </p:spPr>
        <p:txBody>
          <a:bodyPr vert="horz" wrap="square" lIns="90461" tIns="45230" rIns="90461" bIns="45230" numCol="1" anchor="b" anchorCtr="0" compatLnSpc="1">
            <a:prstTxWarp prst="textNoShape">
              <a:avLst/>
            </a:prstTxWarp>
          </a:bodyPr>
          <a:lstStyle>
            <a:lvl1pPr algn="r" eaLnBrk="1" hangingPunct="1">
              <a:defRPr sz="1200">
                <a:latin typeface="Calibri" pitchFamily="34" charset="0"/>
              </a:defRPr>
            </a:lvl1pPr>
          </a:lstStyle>
          <a:p>
            <a:fld id="{7CE2CD26-34B9-48EA-982E-2C0D7AB2DF7A}" type="slidenum">
              <a:rPr lang="en-US" altLang="en-US"/>
              <a:pPr/>
              <a:t>‹#›</a:t>
            </a:fld>
            <a:endParaRPr lang="en-US" altLang="en-US"/>
          </a:p>
        </p:txBody>
      </p:sp>
    </p:spTree>
    <p:extLst>
      <p:ext uri="{BB962C8B-B14F-4D97-AF65-F5344CB8AC3E}">
        <p14:creationId xmlns:p14="http://schemas.microsoft.com/office/powerpoint/2010/main" val="1581447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 </a:t>
            </a:r>
          </a:p>
        </p:txBody>
      </p:sp>
      <p:sp>
        <p:nvSpPr>
          <p:cNvPr id="9220" name="Slide Number Placeholder 3"/>
          <p:cNvSpPr>
            <a:spLocks noGrp="1"/>
          </p:cNvSpPr>
          <p:nvPr>
            <p:ph type="sldNum" sz="quarter" idx="5"/>
          </p:nvPr>
        </p:nvSpPr>
        <p:spPr bwMode="auto">
          <a:noFill/>
          <a:ln>
            <a:miter lim="800000"/>
            <a:headEnd/>
            <a:tailEnd/>
          </a:ln>
        </p:spPr>
        <p:txBody>
          <a:bodyPr/>
          <a:lstStyle/>
          <a:p>
            <a:fld id="{41410FD1-818C-4368-8043-8AA3592AD6C3}" type="slidenum">
              <a:rPr lang="en-US" altLang="en-US"/>
              <a:pPr/>
              <a:t>1</a:t>
            </a:fld>
            <a:endParaRPr lang="en-US" altLang="en-US" dirty="0"/>
          </a:p>
        </p:txBody>
      </p:sp>
    </p:spTree>
    <p:extLst>
      <p:ext uri="{BB962C8B-B14F-4D97-AF65-F5344CB8AC3E}">
        <p14:creationId xmlns:p14="http://schemas.microsoft.com/office/powerpoint/2010/main" val="226335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10</a:t>
            </a:fld>
            <a:endParaRPr lang="en-US" altLang="en-US"/>
          </a:p>
        </p:txBody>
      </p:sp>
    </p:spTree>
    <p:extLst>
      <p:ext uri="{BB962C8B-B14F-4D97-AF65-F5344CB8AC3E}">
        <p14:creationId xmlns:p14="http://schemas.microsoft.com/office/powerpoint/2010/main" val="185921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z="1600"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899CA141-F54E-4909-9C3D-2D91DCA3C259}" type="slidenum">
              <a:rPr lang="en-US" altLang="en-US"/>
              <a:pPr/>
              <a:t>11</a:t>
            </a:fld>
            <a:endParaRPr lang="en-US" altLang="en-US" dirty="0"/>
          </a:p>
        </p:txBody>
      </p:sp>
    </p:spTree>
    <p:extLst>
      <p:ext uri="{BB962C8B-B14F-4D97-AF65-F5344CB8AC3E}">
        <p14:creationId xmlns:p14="http://schemas.microsoft.com/office/powerpoint/2010/main" val="87848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12</a:t>
            </a:fld>
            <a:endParaRPr lang="en-US" altLang="en-US"/>
          </a:p>
        </p:txBody>
      </p:sp>
    </p:spTree>
    <p:extLst>
      <p:ext uri="{BB962C8B-B14F-4D97-AF65-F5344CB8AC3E}">
        <p14:creationId xmlns:p14="http://schemas.microsoft.com/office/powerpoint/2010/main" val="357705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781050"/>
            <a:ext cx="4648200" cy="3486150"/>
          </a:xfrm>
          <a:noFill/>
          <a:ln>
            <a:solidFill>
              <a:srgbClr val="000000"/>
            </a:solidFill>
            <a:miter lim="800000"/>
            <a:headEnd/>
            <a:tailEnd/>
          </a:ln>
        </p:spPr>
      </p:sp>
      <p:sp>
        <p:nvSpPr>
          <p:cNvPr id="3" name="Notes Placeholder 2"/>
          <p:cNvSpPr>
            <a:spLocks noGrp="1"/>
          </p:cNvSpPr>
          <p:nvPr>
            <p:ph type="body" idx="1"/>
          </p:nvPr>
        </p:nvSpPr>
        <p:spPr>
          <a:xfrm>
            <a:off x="700089" y="4267200"/>
            <a:ext cx="5610225" cy="4567238"/>
          </a:xfrm>
        </p:spPr>
        <p:txBody>
          <a:bodyPr>
            <a:normAutofit/>
          </a:bodyPr>
          <a:lstStyle/>
          <a:p>
            <a:pPr marL="226154" indent="-226154" eaLnBrk="1" fontAlgn="auto" hangingPunct="1">
              <a:spcBef>
                <a:spcPts val="0"/>
              </a:spcBef>
              <a:spcAft>
                <a:spcPts val="0"/>
              </a:spcAft>
              <a:defRPr/>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4BC17043-6880-4753-9DEE-156FFD57CD33}" type="slidenum">
              <a:rPr lang="en-US" altLang="en-US"/>
              <a:pPr/>
              <a:t>13</a:t>
            </a:fld>
            <a:endParaRPr lang="en-US" altLang="en-US"/>
          </a:p>
        </p:txBody>
      </p:sp>
    </p:spTree>
    <p:extLst>
      <p:ext uri="{BB962C8B-B14F-4D97-AF65-F5344CB8AC3E}">
        <p14:creationId xmlns:p14="http://schemas.microsoft.com/office/powerpoint/2010/main" val="1762635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6132F092-2C67-436D-85B3-365DCEC194AC}" type="slidenum">
              <a:rPr lang="en-US" altLang="en-US"/>
              <a:pPr/>
              <a:t>14</a:t>
            </a:fld>
            <a:endParaRPr lang="en-US" altLang="en-US"/>
          </a:p>
        </p:txBody>
      </p:sp>
    </p:spTree>
    <p:extLst>
      <p:ext uri="{BB962C8B-B14F-4D97-AF65-F5344CB8AC3E}">
        <p14:creationId xmlns:p14="http://schemas.microsoft.com/office/powerpoint/2010/main" val="75960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4CC484EA-F80F-478B-A4AA-25576296ABCA}" type="slidenum">
              <a:rPr lang="en-US" altLang="en-US"/>
              <a:pPr/>
              <a:t>15</a:t>
            </a:fld>
            <a:endParaRPr lang="en-US" altLang="en-US"/>
          </a:p>
        </p:txBody>
      </p:sp>
    </p:spTree>
    <p:extLst>
      <p:ext uri="{BB962C8B-B14F-4D97-AF65-F5344CB8AC3E}">
        <p14:creationId xmlns:p14="http://schemas.microsoft.com/office/powerpoint/2010/main" val="407148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A10933E-3E55-4481-B162-4C580DD193ED}" type="slidenum">
              <a:rPr lang="en-US" altLang="en-US"/>
              <a:pPr/>
              <a:t>16</a:t>
            </a:fld>
            <a:endParaRPr lang="en-US" altLang="en-US"/>
          </a:p>
        </p:txBody>
      </p:sp>
    </p:spTree>
    <p:extLst>
      <p:ext uri="{BB962C8B-B14F-4D97-AF65-F5344CB8AC3E}">
        <p14:creationId xmlns:p14="http://schemas.microsoft.com/office/powerpoint/2010/main" val="218047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C647314C-3540-4E66-A00E-5D2190A6EBFE}" type="slidenum">
              <a:rPr lang="en-US" altLang="en-US"/>
              <a:pPr/>
              <a:t>17</a:t>
            </a:fld>
            <a:endParaRPr lang="en-US" altLang="en-US"/>
          </a:p>
        </p:txBody>
      </p:sp>
    </p:spTree>
    <p:extLst>
      <p:ext uri="{BB962C8B-B14F-4D97-AF65-F5344CB8AC3E}">
        <p14:creationId xmlns:p14="http://schemas.microsoft.com/office/powerpoint/2010/main" val="247987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D0BF5C7F-B9FE-4AB0-99A4-A61B130693EE}" type="slidenum">
              <a:rPr lang="en-US" altLang="en-US"/>
              <a:pPr/>
              <a:t>18</a:t>
            </a:fld>
            <a:endParaRPr lang="en-US" altLang="en-US"/>
          </a:p>
        </p:txBody>
      </p:sp>
    </p:spTree>
    <p:extLst>
      <p:ext uri="{BB962C8B-B14F-4D97-AF65-F5344CB8AC3E}">
        <p14:creationId xmlns:p14="http://schemas.microsoft.com/office/powerpoint/2010/main" val="268260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19</a:t>
            </a:fld>
            <a:endParaRPr lang="en-US" altLang="en-US"/>
          </a:p>
        </p:txBody>
      </p:sp>
    </p:spTree>
    <p:extLst>
      <p:ext uri="{BB962C8B-B14F-4D97-AF65-F5344CB8AC3E}">
        <p14:creationId xmlns:p14="http://schemas.microsoft.com/office/powerpoint/2010/main" val="45278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268" name="Slide Number Placeholder 3"/>
          <p:cNvSpPr>
            <a:spLocks noGrp="1"/>
          </p:cNvSpPr>
          <p:nvPr>
            <p:ph type="sldNum" sz="quarter" idx="5"/>
          </p:nvPr>
        </p:nvSpPr>
        <p:spPr bwMode="auto">
          <a:noFill/>
          <a:ln>
            <a:miter lim="800000"/>
            <a:headEnd/>
            <a:tailEnd/>
          </a:ln>
        </p:spPr>
        <p:txBody>
          <a:bodyPr/>
          <a:lstStyle/>
          <a:p>
            <a:fld id="{849FFAA6-43F4-431F-BF64-2016E5C0E9B6}" type="slidenum">
              <a:rPr lang="en-US" altLang="en-US"/>
              <a:pPr/>
              <a:t>2</a:t>
            </a:fld>
            <a:endParaRPr lang="en-US" altLang="en-US"/>
          </a:p>
        </p:txBody>
      </p:sp>
    </p:spTree>
    <p:extLst>
      <p:ext uri="{BB962C8B-B14F-4D97-AF65-F5344CB8AC3E}">
        <p14:creationId xmlns:p14="http://schemas.microsoft.com/office/powerpoint/2010/main" val="273641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20</a:t>
            </a:fld>
            <a:endParaRPr lang="en-US" altLang="en-US"/>
          </a:p>
        </p:txBody>
      </p:sp>
    </p:spTree>
    <p:extLst>
      <p:ext uri="{BB962C8B-B14F-4D97-AF65-F5344CB8AC3E}">
        <p14:creationId xmlns:p14="http://schemas.microsoft.com/office/powerpoint/2010/main" val="98732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21</a:t>
            </a:fld>
            <a:endParaRPr lang="en-US" altLang="en-US"/>
          </a:p>
        </p:txBody>
      </p:sp>
    </p:spTree>
    <p:extLst>
      <p:ext uri="{BB962C8B-B14F-4D97-AF65-F5344CB8AC3E}">
        <p14:creationId xmlns:p14="http://schemas.microsoft.com/office/powerpoint/2010/main" val="3160507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22</a:t>
            </a:fld>
            <a:endParaRPr lang="en-US" altLang="en-US"/>
          </a:p>
        </p:txBody>
      </p:sp>
    </p:spTree>
    <p:extLst>
      <p:ext uri="{BB962C8B-B14F-4D97-AF65-F5344CB8AC3E}">
        <p14:creationId xmlns:p14="http://schemas.microsoft.com/office/powerpoint/2010/main" val="171625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23</a:t>
            </a:fld>
            <a:endParaRPr lang="en-US" altLang="en-US"/>
          </a:p>
        </p:txBody>
      </p:sp>
    </p:spTree>
    <p:extLst>
      <p:ext uri="{BB962C8B-B14F-4D97-AF65-F5344CB8AC3E}">
        <p14:creationId xmlns:p14="http://schemas.microsoft.com/office/powerpoint/2010/main" val="221069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A60624AB-A89B-4754-B111-34E908E6B8D9}" type="slidenum">
              <a:rPr lang="en-US" altLang="en-US"/>
              <a:pPr/>
              <a:t>24</a:t>
            </a:fld>
            <a:endParaRPr lang="en-US" altLang="en-US"/>
          </a:p>
        </p:txBody>
      </p:sp>
    </p:spTree>
    <p:extLst>
      <p:ext uri="{BB962C8B-B14F-4D97-AF65-F5344CB8AC3E}">
        <p14:creationId xmlns:p14="http://schemas.microsoft.com/office/powerpoint/2010/main" val="272484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25</a:t>
            </a:fld>
            <a:endParaRPr lang="en-US" altLang="en-US"/>
          </a:p>
        </p:txBody>
      </p:sp>
    </p:spTree>
    <p:extLst>
      <p:ext uri="{BB962C8B-B14F-4D97-AF65-F5344CB8AC3E}">
        <p14:creationId xmlns:p14="http://schemas.microsoft.com/office/powerpoint/2010/main" val="26116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2CD26-34B9-48EA-982E-2C0D7AB2DF7A}" type="slidenum">
              <a:rPr lang="en-US" altLang="en-US" smtClean="0"/>
              <a:pPr/>
              <a:t>26</a:t>
            </a:fld>
            <a:endParaRPr lang="en-US" altLang="en-US"/>
          </a:p>
        </p:txBody>
      </p:sp>
    </p:spTree>
    <p:extLst>
      <p:ext uri="{BB962C8B-B14F-4D97-AF65-F5344CB8AC3E}">
        <p14:creationId xmlns:p14="http://schemas.microsoft.com/office/powerpoint/2010/main" val="292935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19200" y="685800"/>
            <a:ext cx="4645025" cy="348456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13316" name="Slide Number Placeholder 3"/>
          <p:cNvSpPr>
            <a:spLocks noGrp="1"/>
          </p:cNvSpPr>
          <p:nvPr>
            <p:ph type="sldNum" sz="quarter" idx="5"/>
          </p:nvPr>
        </p:nvSpPr>
        <p:spPr bwMode="auto">
          <a:noFill/>
          <a:ln>
            <a:miter lim="800000"/>
            <a:headEnd/>
            <a:tailEnd/>
          </a:ln>
        </p:spPr>
        <p:txBody>
          <a:bodyPr/>
          <a:lstStyle/>
          <a:p>
            <a:fld id="{714A311F-8530-4A3F-B66A-415913C8C1A6}" type="slidenum">
              <a:rPr lang="en-US" altLang="en-US"/>
              <a:pPr/>
              <a:t>3</a:t>
            </a:fld>
            <a:endParaRPr lang="en-US" altLang="en-US"/>
          </a:p>
        </p:txBody>
      </p:sp>
    </p:spTree>
    <p:extLst>
      <p:ext uri="{BB962C8B-B14F-4D97-AF65-F5344CB8AC3E}">
        <p14:creationId xmlns:p14="http://schemas.microsoft.com/office/powerpoint/2010/main" val="80950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0DB4E02C-212E-4220-9247-7AFAA9DB2EFC}" type="slidenum">
              <a:rPr lang="en-US" altLang="en-US"/>
              <a:pPr/>
              <a:t>4</a:t>
            </a:fld>
            <a:endParaRPr lang="en-US" altLang="en-US"/>
          </a:p>
        </p:txBody>
      </p:sp>
    </p:spTree>
    <p:extLst>
      <p:ext uri="{BB962C8B-B14F-4D97-AF65-F5344CB8AC3E}">
        <p14:creationId xmlns:p14="http://schemas.microsoft.com/office/powerpoint/2010/main" val="6255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7C77F3D9-30EF-44D0-95F8-B4D00D9D06B8}" type="slidenum">
              <a:rPr lang="en-US" altLang="en-US"/>
              <a:pPr/>
              <a:t>5</a:t>
            </a:fld>
            <a:endParaRPr lang="en-US" altLang="en-US"/>
          </a:p>
        </p:txBody>
      </p:sp>
    </p:spTree>
    <p:extLst>
      <p:ext uri="{BB962C8B-B14F-4D97-AF65-F5344CB8AC3E}">
        <p14:creationId xmlns:p14="http://schemas.microsoft.com/office/powerpoint/2010/main" val="9748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Slide Number Placeholder 3"/>
          <p:cNvSpPr>
            <a:spLocks noGrp="1"/>
          </p:cNvSpPr>
          <p:nvPr>
            <p:ph type="sldNum" sz="quarter" idx="5"/>
          </p:nvPr>
        </p:nvSpPr>
        <p:spPr bwMode="auto">
          <a:noFill/>
          <a:ln>
            <a:miter lim="800000"/>
            <a:headEnd/>
            <a:tailEnd/>
          </a:ln>
        </p:spPr>
        <p:txBody>
          <a:bodyPr/>
          <a:lstStyle/>
          <a:p>
            <a:fld id="{DAEE0DF2-CFC4-4385-8168-765508E2E3BC}" type="slidenum">
              <a:rPr lang="en-US" altLang="en-US"/>
              <a:pPr/>
              <a:t>6</a:t>
            </a:fld>
            <a:endParaRPr lang="en-US" altLang="en-US"/>
          </a:p>
        </p:txBody>
      </p:sp>
      <p:sp>
        <p:nvSpPr>
          <p:cNvPr id="19460" name="Notes Placeholder 4"/>
          <p:cNvSpPr>
            <a:spLocks noGrp="1"/>
          </p:cNvSpPr>
          <p:nvPr>
            <p:ph type="body" sz="quarter" idx="1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05241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7</a:t>
            </a:fld>
            <a:endParaRPr lang="en-US" altLang="en-US"/>
          </a:p>
        </p:txBody>
      </p:sp>
    </p:spTree>
    <p:extLst>
      <p:ext uri="{BB962C8B-B14F-4D97-AF65-F5344CB8AC3E}">
        <p14:creationId xmlns:p14="http://schemas.microsoft.com/office/powerpoint/2010/main" val="22267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AE9D32DE-4FDF-43C8-B974-0E0431947C0B}" type="slidenum">
              <a:rPr lang="en-US" altLang="en-US"/>
              <a:pPr/>
              <a:t>8</a:t>
            </a:fld>
            <a:endParaRPr lang="en-US" altLang="en-US"/>
          </a:p>
        </p:txBody>
      </p:sp>
    </p:spTree>
    <p:extLst>
      <p:ext uri="{BB962C8B-B14F-4D97-AF65-F5344CB8AC3E}">
        <p14:creationId xmlns:p14="http://schemas.microsoft.com/office/powerpoint/2010/main" val="9144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887538" y="698500"/>
            <a:ext cx="3235325" cy="2425700"/>
          </a:xfrm>
          <a:noFill/>
          <a:ln>
            <a:solidFill>
              <a:srgbClr val="000000"/>
            </a:solidFill>
            <a:miter lim="800000"/>
            <a:headEnd/>
            <a:tailEnd/>
          </a:ln>
        </p:spPr>
      </p:sp>
      <p:sp>
        <p:nvSpPr>
          <p:cNvPr id="3" name="Notes Placeholder 2"/>
          <p:cNvSpPr>
            <a:spLocks noGrp="1"/>
          </p:cNvSpPr>
          <p:nvPr>
            <p:ph type="body" idx="1"/>
          </p:nvPr>
        </p:nvSpPr>
        <p:spPr>
          <a:xfrm>
            <a:off x="700089" y="3276601"/>
            <a:ext cx="5610225" cy="5634038"/>
          </a:xfrm>
        </p:spPr>
        <p:txBody>
          <a:bodyPr>
            <a:normAutofit/>
          </a:bodyPr>
          <a:lstStyle/>
          <a:p>
            <a:pPr eaLnBrk="1" fontAlgn="auto" hangingPunct="1">
              <a:spcBef>
                <a:spcPts val="0"/>
              </a:spcBef>
              <a:spcAft>
                <a:spcPts val="0"/>
              </a:spcAft>
              <a:defRPr/>
            </a:pPr>
            <a:r>
              <a:rPr lang="en-US" sz="1400" dirty="0" smtClean="0"/>
              <a:t> </a:t>
            </a:r>
            <a:endParaRPr 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B133AF39-4459-4504-ADFE-4DD9C3777223}" type="slidenum">
              <a:rPr lang="en-US" altLang="en-US"/>
              <a:pPr/>
              <a:t>9</a:t>
            </a:fld>
            <a:endParaRPr lang="en-US" altLang="en-US"/>
          </a:p>
        </p:txBody>
      </p:sp>
    </p:spTree>
    <p:extLst>
      <p:ext uri="{BB962C8B-B14F-4D97-AF65-F5344CB8AC3E}">
        <p14:creationId xmlns:p14="http://schemas.microsoft.com/office/powerpoint/2010/main" val="2886158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521D446D-EEDD-43CD-8D4B-F140E7E55E8E}" type="datetimeFigureOut">
              <a:rPr lang="en-US"/>
              <a:pPr>
                <a:defRPr/>
              </a:pPr>
              <a:t>12/3/2015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4CD68D6A-F61E-4659-A779-6E17274794DC}"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1F4DF7-764E-4ABD-B256-BA5DC1149D4C}" type="datetimeFigureOut">
              <a:rPr lang="en-US"/>
              <a:pPr>
                <a:defRPr/>
              </a:pPr>
              <a:t>12/3/2015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F58BD9E-9825-4520-9AE3-57DB36E9FE92}"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2128B8-3972-4AEB-9292-2BBE169A8ABB}" type="datetimeFigureOut">
              <a:rPr lang="en-US"/>
              <a:pPr>
                <a:defRPr/>
              </a:pPr>
              <a:t>12/3/2015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189F6B6-D41A-41D6-BEB4-9F1A04E3F57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FB207D-A424-47E8-A652-97CE8F9B4473}" type="datetimeFigureOut">
              <a:rPr lang="en-US"/>
              <a:pPr>
                <a:defRPr/>
              </a:pPr>
              <a:t>12/3/2015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5E944E0-0329-45CE-A785-CFA0033824C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F05F81AE-51E1-4885-A148-3FE4156273F6}" type="datetimeFigureOut">
              <a:rPr lang="en-US"/>
              <a:pPr>
                <a:defRPr/>
              </a:pPr>
              <a:t>12/3/2015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3DA6FDA3-76A1-47A2-9420-3A6BCD70AF14}"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8168AA-55C9-4D00-A266-62C05062FB34}" type="datetimeFigureOut">
              <a:rPr lang="en-US"/>
              <a:pPr>
                <a:defRPr/>
              </a:pPr>
              <a:t>12/3/2015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881201C0-492C-468A-887E-2CD4F1ABFE4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BCDD9C4-9B76-4E18-A93C-0F25CD7AD8E4}" type="datetimeFigureOut">
              <a:rPr lang="en-US"/>
              <a:pPr>
                <a:defRPr/>
              </a:pPr>
              <a:t>12/3/2015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AF5EADF1-BB03-42C8-BE85-D1162F4C6E8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A7BBC3F-D497-4F53-99C1-68CC5866294D}" type="datetimeFigureOut">
              <a:rPr lang="en-US"/>
              <a:pPr>
                <a:defRPr/>
              </a:pPr>
              <a:t>12/3/2015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089A57F0-8A83-4B12-A631-6C9170E8FD0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ADF4396-1B80-4410-964F-DBD468B51DCA}" type="datetimeFigureOut">
              <a:rPr lang="en-US"/>
              <a:pPr>
                <a:defRPr/>
              </a:pPr>
              <a:t>12/3/2015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E60E1B90-0DE3-4C0D-B400-AA52DFD01E7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EAC0906-FF91-4EBD-A8ED-29D054D4D5BC}" type="datetimeFigureOut">
              <a:rPr lang="en-US"/>
              <a:pPr>
                <a:defRPr/>
              </a:pPr>
              <a:t>12/3/2015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8FB8396-8665-4524-BBBD-D80DC1028C1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AA21E5B-5521-438B-B93A-A0FF1FD2F1A0}" type="datetimeFigureOut">
              <a:rPr lang="en-US"/>
              <a:pPr>
                <a:defRPr/>
              </a:pPr>
              <a:t>12/3/2015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89A4956C-3FD7-497D-88C8-8883EB2B74C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289500CF-5D42-480D-873E-E2A7A1ED4CD1}" type="datetimeFigureOut">
              <a:rPr lang="en-US"/>
              <a:pPr>
                <a:defRPr/>
              </a:pPr>
              <a:t>12/3/2015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fld id="{716AC9DE-7AED-4DC4-814C-4F029C8C96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0" r:id="rId2"/>
    <p:sldLayoutId id="2147483688" r:id="rId3"/>
    <p:sldLayoutId id="2147483681" r:id="rId4"/>
    <p:sldLayoutId id="2147483682" r:id="rId5"/>
    <p:sldLayoutId id="2147483683" r:id="rId6"/>
    <p:sldLayoutId id="2147483684" r:id="rId7"/>
    <p:sldLayoutId id="2147483689" r:id="rId8"/>
    <p:sldLayoutId id="2147483690" r:id="rId9"/>
    <p:sldLayoutId id="2147483685" r:id="rId10"/>
    <p:sldLayoutId id="214748368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TZ39_Q6McCFQHTgAodD6UJPg&amp;url=http://www.eventbrite.com/e/the-sylvia-centers-farm-to-table-benefit-dinner-tickets-4052563326&amp;psig=AFQjCNEQ88was1buNtF7hzYxUQ-ZBRSf2Q&amp;ust=1441842696175503"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mltnews.com/the-ins-and-outs-of-weekend-mlt-garage-sales/&amp;ei=3vtxVYK5Ho_boASZha7ABQ&amp;bvm=bv.95039771,d.cGU&amp;psig=AFQjCNFjXx51m_B5ZWOOooUvgHGw6P-ctA&amp;ust=143361979664006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00400"/>
            <a:ext cx="7467600" cy="2667000"/>
          </a:xfrm>
        </p:spPr>
        <p:txBody>
          <a:bodyPr>
            <a:normAutofit/>
          </a:bodyPr>
          <a:lstStyle/>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8000" dirty="0" smtClean="0">
                <a:latin typeface="+mj-lt"/>
              </a:rPr>
              <a:t> </a:t>
            </a:r>
          </a:p>
          <a:p>
            <a:pPr eaLnBrk="1" fontAlgn="auto" hangingPunct="1">
              <a:spcBef>
                <a:spcPts val="580"/>
              </a:spcBef>
              <a:spcAft>
                <a:spcPts val="0"/>
              </a:spcAft>
              <a:buFont typeface="Wingdings 2"/>
              <a:buNone/>
              <a:defRPr/>
            </a:pPr>
            <a:endParaRPr lang="en-US" sz="8000" dirty="0" smtClean="0">
              <a:latin typeface="+mj-lt"/>
            </a:endParaRPr>
          </a:p>
        </p:txBody>
      </p:sp>
      <p:sp>
        <p:nvSpPr>
          <p:cNvPr id="2" name="Title 1"/>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dirty="0" smtClean="0"/>
              <a:t/>
            </a:r>
            <a:br>
              <a:rPr dirty="0" smtClean="0"/>
            </a:br>
            <a:r>
              <a:rPr dirty="0" smtClean="0"/>
              <a:t>CODE MODERNIZATION PROPOSAL</a:t>
            </a:r>
            <a:br>
              <a:rPr dirty="0" smtClean="0"/>
            </a:br>
            <a:r>
              <a:rPr dirty="0" smtClean="0"/>
              <a:t>Overview for Community Meetings</a:t>
            </a:r>
            <a:br>
              <a:rPr dirty="0" smtClean="0"/>
            </a:br>
            <a:endParaRPr dirty="0"/>
          </a:p>
        </p:txBody>
      </p:sp>
      <p:sp>
        <p:nvSpPr>
          <p:cNvPr id="4" name="TextBox 3"/>
          <p:cNvSpPr txBox="1"/>
          <p:nvPr/>
        </p:nvSpPr>
        <p:spPr>
          <a:xfrm>
            <a:off x="1143000" y="3429000"/>
            <a:ext cx="6553200" cy="2769989"/>
          </a:xfrm>
          <a:prstGeom prst="rect">
            <a:avLst/>
          </a:prstGeom>
          <a:noFill/>
        </p:spPr>
        <p:txBody>
          <a:bodyPr wrap="square" rtlCol="0">
            <a:spAutoFit/>
          </a:bodyPr>
          <a:lstStyle/>
          <a:p>
            <a:pPr algn="ctr" eaLnBrk="1" fontAlgn="auto" hangingPunct="1">
              <a:spcBef>
                <a:spcPts val="580"/>
              </a:spcBef>
              <a:spcAft>
                <a:spcPts val="0"/>
              </a:spcAft>
              <a:buFont typeface="Wingdings 2"/>
              <a:buNone/>
              <a:defRPr/>
            </a:pPr>
            <a:r>
              <a:rPr lang="en-US" dirty="0" smtClean="0"/>
              <a:t>Updating  the Permit Processing Framework </a:t>
            </a:r>
          </a:p>
          <a:p>
            <a:pPr algn="ctr" eaLnBrk="1" fontAlgn="auto" hangingPunct="1">
              <a:spcBef>
                <a:spcPts val="580"/>
              </a:spcBef>
              <a:spcAft>
                <a:spcPts val="0"/>
              </a:spcAft>
              <a:buFont typeface="Wingdings 2"/>
              <a:buNone/>
              <a:defRPr/>
            </a:pPr>
            <a:r>
              <a:rPr lang="en-US" dirty="0" smtClean="0"/>
              <a:t>Agricultural Regulations </a:t>
            </a:r>
          </a:p>
          <a:p>
            <a:pPr algn="ctr" eaLnBrk="1" fontAlgn="auto" hangingPunct="1">
              <a:spcBef>
                <a:spcPts val="580"/>
              </a:spcBef>
              <a:spcAft>
                <a:spcPts val="0"/>
              </a:spcAft>
              <a:buFont typeface="Wingdings 2"/>
              <a:buNone/>
              <a:defRPr/>
            </a:pPr>
            <a:r>
              <a:rPr lang="en-US" dirty="0" smtClean="0"/>
              <a:t>Wineries and Breweries</a:t>
            </a:r>
          </a:p>
          <a:p>
            <a:pPr algn="ctr" eaLnBrk="1" fontAlgn="auto" hangingPunct="1">
              <a:spcBef>
                <a:spcPts val="580"/>
              </a:spcBef>
              <a:spcAft>
                <a:spcPts val="0"/>
              </a:spcAft>
              <a:buFont typeface="Wingdings 2"/>
              <a:buNone/>
              <a:defRPr/>
            </a:pPr>
            <a:r>
              <a:rPr lang="en-US" dirty="0" smtClean="0"/>
              <a:t>Temporary uses and structures</a:t>
            </a:r>
          </a:p>
          <a:p>
            <a:pPr algn="ctr" eaLnBrk="1" fontAlgn="auto" hangingPunct="1">
              <a:spcBef>
                <a:spcPts val="580"/>
              </a:spcBef>
              <a:spcAft>
                <a:spcPts val="0"/>
              </a:spcAft>
              <a:buFont typeface="Wingdings 2"/>
              <a:buNone/>
              <a:defRPr/>
            </a:pPr>
            <a:r>
              <a:rPr lang="en-US" dirty="0" smtClean="0"/>
              <a:t>Limits to weddings on residential property </a:t>
            </a:r>
          </a:p>
          <a:p>
            <a:pPr algn="ctr" eaLnBrk="1" fontAlgn="auto" hangingPunct="1">
              <a:spcBef>
                <a:spcPts val="580"/>
              </a:spcBef>
              <a:spcAft>
                <a:spcPts val="0"/>
              </a:spcAft>
              <a:buFont typeface="Wingdings 2"/>
              <a:buNone/>
              <a:defRPr/>
            </a:pPr>
            <a:r>
              <a:rPr lang="en-US" dirty="0" smtClean="0"/>
              <a:t>Revisions to site standards for multi-family zone district</a:t>
            </a:r>
          </a:p>
          <a:p>
            <a:pPr algn="ctr" eaLnBrk="1" fontAlgn="auto" hangingPunct="1">
              <a:spcBef>
                <a:spcPts val="580"/>
              </a:spcBef>
              <a:spcAft>
                <a:spcPts val="0"/>
              </a:spcAft>
              <a:buFont typeface="Wingdings 2"/>
              <a:buNone/>
              <a:defRPr/>
            </a:pPr>
            <a:r>
              <a:rPr lang="en-US" dirty="0" smtClean="0"/>
              <a:t>Revisions to permit process for accessory structures</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579438"/>
          </a:xfrm>
        </p:spPr>
        <p:txBody>
          <a:bodyPr>
            <a:normAutofit fontScale="90000"/>
          </a:bodyPr>
          <a:lstStyle/>
          <a:p>
            <a:pPr eaLnBrk="1" fontAlgn="auto" hangingPunct="1">
              <a:spcAft>
                <a:spcPts val="0"/>
              </a:spcAft>
              <a:defRPr/>
            </a:pPr>
            <a:r>
              <a:rPr lang="en-US" sz="3200" dirty="0" smtClean="0"/>
              <a:t>Proposal Implements “Measure J” Policies</a:t>
            </a:r>
            <a:endParaRPr lang="en-US" sz="3200" dirty="0"/>
          </a:p>
        </p:txBody>
      </p:sp>
      <p:sp>
        <p:nvSpPr>
          <p:cNvPr id="3" name="Content Placeholder 2"/>
          <p:cNvSpPr>
            <a:spLocks noGrp="1"/>
          </p:cNvSpPr>
          <p:nvPr>
            <p:ph sz="quarter" idx="1"/>
          </p:nvPr>
        </p:nvSpPr>
        <p:spPr>
          <a:xfrm>
            <a:off x="304800" y="1143000"/>
            <a:ext cx="8534400" cy="5562600"/>
          </a:xfrm>
        </p:spPr>
        <p:txBody>
          <a:bodyPr>
            <a:normAutofit fontScale="70000" lnSpcReduction="20000"/>
          </a:bodyPr>
          <a:lstStyle/>
          <a:p>
            <a:pPr marL="274320" indent="-274320" algn="just" eaLnBrk="1" fontAlgn="auto" hangingPunct="1">
              <a:spcBef>
                <a:spcPts val="580"/>
              </a:spcBef>
              <a:spcAft>
                <a:spcPts val="0"/>
              </a:spcAft>
              <a:buFont typeface="Wingdings 2"/>
              <a:buChar char=""/>
              <a:defRPr/>
            </a:pPr>
            <a:r>
              <a:rPr lang="en-US" sz="2400" b="1" dirty="0" smtClean="0">
                <a:latin typeface="+mj-lt"/>
              </a:rPr>
              <a:t>Text from Measure J (SCCC Chapter 17.01, Growth Management)</a:t>
            </a:r>
          </a:p>
          <a:p>
            <a:pPr marL="274320" indent="-274320" algn="just" eaLnBrk="1" fontAlgn="auto" hangingPunct="1">
              <a:spcBef>
                <a:spcPts val="580"/>
              </a:spcBef>
              <a:spcAft>
                <a:spcPts val="0"/>
              </a:spcAft>
              <a:buFont typeface="Wingdings 2"/>
              <a:buChar char=""/>
              <a:defRPr/>
            </a:pPr>
            <a:endParaRPr lang="en-US" sz="2400" b="1" dirty="0" smtClean="0">
              <a:latin typeface="+mj-lt"/>
            </a:endParaRPr>
          </a:p>
          <a:p>
            <a:pPr marL="548640" lvl="1" eaLnBrk="1" fontAlgn="auto" hangingPunct="1">
              <a:spcBef>
                <a:spcPts val="370"/>
              </a:spcBef>
              <a:spcAft>
                <a:spcPts val="0"/>
              </a:spcAft>
              <a:buFont typeface="Wingdings 2"/>
              <a:buChar char=""/>
              <a:defRPr/>
            </a:pPr>
            <a:r>
              <a:rPr lang="en-US" sz="2600" dirty="0" smtClean="0">
                <a:latin typeface="+mj-lt"/>
              </a:rPr>
              <a:t>Findings. “Loss of Agricultural Lands…. </a:t>
            </a:r>
            <a:r>
              <a:rPr lang="en-US" sz="2600" b="1" dirty="0" smtClean="0">
                <a:latin typeface="+mj-lt"/>
              </a:rPr>
              <a:t>These agricultural lands are being lost to development, and the continued viability of commercial agriculture in Santa Cruz County is threatened by rapid population growth and inappropriately placed development.”</a:t>
            </a:r>
          </a:p>
          <a:p>
            <a:pPr marL="274320" indent="-274320" algn="just" eaLnBrk="1" fontAlgn="auto" hangingPunct="1">
              <a:spcBef>
                <a:spcPts val="580"/>
              </a:spcBef>
              <a:spcAft>
                <a:spcPts val="0"/>
              </a:spcAft>
              <a:buFont typeface="Wingdings 2"/>
              <a:buChar char=""/>
              <a:defRPr/>
            </a:pPr>
            <a:endParaRPr lang="en-US" dirty="0" smtClean="0">
              <a:latin typeface="+mj-lt"/>
            </a:endParaRPr>
          </a:p>
          <a:p>
            <a:pPr marL="548640" lvl="1" eaLnBrk="1" fontAlgn="auto" hangingPunct="1">
              <a:spcBef>
                <a:spcPts val="370"/>
              </a:spcBef>
              <a:spcAft>
                <a:spcPts val="0"/>
              </a:spcAft>
              <a:buFont typeface="Wingdings 2"/>
              <a:buChar char=""/>
              <a:defRPr/>
            </a:pPr>
            <a:r>
              <a:rPr lang="en-US" sz="2600" dirty="0" smtClean="0">
                <a:latin typeface="+mj-lt"/>
              </a:rPr>
              <a:t>Policies. “Preserve Agricultural Lands. It shall be the policy of Santa Cruz County that </a:t>
            </a:r>
            <a:r>
              <a:rPr lang="en-US" sz="2600" b="1" dirty="0" smtClean="0">
                <a:latin typeface="+mj-lt"/>
              </a:rPr>
              <a:t>prime agricultural lands and lands which are economically productive when used for agriculture shall be preserved for agricultural use.”</a:t>
            </a:r>
          </a:p>
          <a:p>
            <a:pPr marL="548640" lvl="1" algn="just" eaLnBrk="1" fontAlgn="auto" hangingPunct="1">
              <a:spcBef>
                <a:spcPts val="370"/>
              </a:spcBef>
              <a:spcAft>
                <a:spcPts val="0"/>
              </a:spcAft>
              <a:buFont typeface="Wingdings 2"/>
              <a:buChar char=""/>
              <a:defRPr/>
            </a:pPr>
            <a:endParaRPr lang="en-US" dirty="0" smtClean="0"/>
          </a:p>
          <a:p>
            <a:pPr marL="274320" indent="-274320" algn="just" eaLnBrk="1" fontAlgn="auto" hangingPunct="1">
              <a:spcBef>
                <a:spcPts val="580"/>
              </a:spcBef>
              <a:spcAft>
                <a:spcPts val="0"/>
              </a:spcAft>
              <a:buFont typeface="Wingdings 2"/>
              <a:buChar char=""/>
              <a:defRPr/>
            </a:pPr>
            <a:r>
              <a:rPr lang="en-US" b="1" dirty="0" smtClean="0">
                <a:latin typeface="+mj-lt"/>
              </a:rPr>
              <a:t>Agricultural update implements Measure J:</a:t>
            </a:r>
          </a:p>
          <a:p>
            <a:pPr marL="548640" lvl="1" algn="just" eaLnBrk="1" fontAlgn="auto" hangingPunct="1">
              <a:spcBef>
                <a:spcPts val="370"/>
              </a:spcBef>
              <a:spcAft>
                <a:spcPts val="0"/>
              </a:spcAft>
              <a:buFont typeface="Wingdings 2"/>
              <a:buChar char=""/>
              <a:defRPr/>
            </a:pPr>
            <a:r>
              <a:rPr lang="en-US" sz="2600" dirty="0" smtClean="0">
                <a:latin typeface="+mj-lt"/>
              </a:rPr>
              <a:t>Updated regulations support viability of local agriculture, as identified by the Farm Bureau</a:t>
            </a:r>
          </a:p>
          <a:p>
            <a:pPr marL="548640" lvl="1" algn="just" eaLnBrk="1" fontAlgn="auto" hangingPunct="1">
              <a:spcBef>
                <a:spcPts val="370"/>
              </a:spcBef>
              <a:spcAft>
                <a:spcPts val="0"/>
              </a:spcAft>
              <a:buFont typeface="Wingdings 2"/>
              <a:buChar char=""/>
              <a:defRPr/>
            </a:pPr>
            <a:r>
              <a:rPr lang="en-US" sz="2600" dirty="0" smtClean="0">
                <a:latin typeface="+mj-lt"/>
              </a:rPr>
              <a:t>Maintains existing restrictions against converting agricultural land to other uses (residential or commercial) to protect farmland</a:t>
            </a:r>
          </a:p>
          <a:p>
            <a:pPr marL="548640" lvl="1" algn="just" eaLnBrk="1" fontAlgn="auto" hangingPunct="1">
              <a:spcBef>
                <a:spcPts val="370"/>
              </a:spcBef>
              <a:spcAft>
                <a:spcPts val="0"/>
              </a:spcAft>
              <a:buFont typeface="Wingdings 2"/>
              <a:buChar char=""/>
              <a:defRPr/>
            </a:pPr>
            <a:r>
              <a:rPr lang="en-US" sz="2600" dirty="0" smtClean="0">
                <a:latin typeface="+mj-lt"/>
              </a:rPr>
              <a:t>Continues to prohibit subdivisions on CA land for non–agricultural purposes </a:t>
            </a:r>
          </a:p>
          <a:p>
            <a:pPr marL="548640" lvl="1" algn="just" eaLnBrk="1" fontAlgn="auto" hangingPunct="1">
              <a:spcBef>
                <a:spcPts val="370"/>
              </a:spcBef>
              <a:spcAft>
                <a:spcPts val="0"/>
              </a:spcAft>
              <a:buFont typeface="Wingdings 2"/>
              <a:buChar char=""/>
              <a:defRPr/>
            </a:pPr>
            <a:r>
              <a:rPr lang="en-US" sz="2600" dirty="0" smtClean="0">
                <a:latin typeface="+mj-lt"/>
              </a:rPr>
              <a:t>Preserves agricultural land thru siting requirements, discretionary permits</a:t>
            </a:r>
          </a:p>
          <a:p>
            <a:pPr marL="548640" lvl="1" algn="just" eaLnBrk="1" fontAlgn="auto" hangingPunct="1">
              <a:spcBef>
                <a:spcPts val="370"/>
              </a:spcBef>
              <a:spcAft>
                <a:spcPts val="0"/>
              </a:spcAft>
              <a:buFont typeface="Wingdings 2"/>
              <a:buChar char=""/>
              <a:defRPr/>
            </a:pPr>
            <a:endParaRPr lang="en-US" sz="2300"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152400" y="152400"/>
            <a:ext cx="1447800" cy="338554"/>
          </a:xfrm>
          <a:prstGeom prst="rect">
            <a:avLst/>
          </a:prstGeom>
          <a:noFill/>
        </p:spPr>
        <p:txBody>
          <a:bodyPr wrap="square" rtlCol="0">
            <a:spAutoFit/>
          </a:bodyPr>
          <a:lstStyle/>
          <a:p>
            <a:r>
              <a:rPr lang="en-US" sz="1600" dirty="0" smtClean="0">
                <a:solidFill>
                  <a:srgbClr val="00B050"/>
                </a:solidFill>
                <a:latin typeface="Arial Rounded MT Bold" pitchFamily="34" charset="0"/>
              </a:rPr>
              <a:t>Agriculture</a:t>
            </a:r>
            <a:endParaRPr lang="en-US" sz="1600" dirty="0">
              <a:solidFill>
                <a:srgbClr val="00B050"/>
              </a:solidFill>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533400"/>
          </a:xfrm>
        </p:spPr>
        <p:txBody>
          <a:bodyPr>
            <a:normAutofit fontScale="90000"/>
          </a:bodyPr>
          <a:lstStyle/>
          <a:p>
            <a:pPr algn="ctr" eaLnBrk="1" fontAlgn="auto" hangingPunct="1">
              <a:spcAft>
                <a:spcPts val="0"/>
              </a:spcAft>
              <a:defRPr/>
            </a:pP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3600" b="1" dirty="0" smtClean="0"/>
              <a:t>Modern Uses Added In Agricultural Districts</a:t>
            </a:r>
            <a:endParaRPr lang="en-US" sz="3600" b="1" dirty="0"/>
          </a:p>
        </p:txBody>
      </p:sp>
      <p:sp>
        <p:nvSpPr>
          <p:cNvPr id="23556" name="Text Placeholder 5"/>
          <p:cNvSpPr txBox="1">
            <a:spLocks/>
          </p:cNvSpPr>
          <p:nvPr/>
        </p:nvSpPr>
        <p:spPr bwMode="auto">
          <a:xfrm>
            <a:off x="5334000" y="4495800"/>
            <a:ext cx="2667000" cy="1447800"/>
          </a:xfrm>
          <a:prstGeom prst="rect">
            <a:avLst/>
          </a:prstGeom>
          <a:noFill/>
          <a:ln w="9525">
            <a:noFill/>
            <a:miter lim="800000"/>
            <a:headEnd/>
            <a:tailEnd/>
          </a:ln>
        </p:spPr>
        <p:txBody>
          <a:bodyPr/>
          <a:lstStyle/>
          <a:p>
            <a:pPr eaLnBrk="1" hangingPunct="1">
              <a:spcAft>
                <a:spcPts val="400"/>
              </a:spcAft>
              <a:buFont typeface="Arial" charset="0"/>
              <a:buNone/>
            </a:pPr>
            <a:endParaRPr lang="en-US" altLang="en-US" sz="2000" b="1" dirty="0"/>
          </a:p>
        </p:txBody>
      </p:sp>
      <p:pic>
        <p:nvPicPr>
          <p:cNvPr id="23557" name="Picture 2" descr="https://evbdn.eventbrite.com/s3-s3/eventlogos/15668219/ast5090.jpg">
            <a:hlinkClick r:id="rId3"/>
          </p:cNvPr>
          <p:cNvPicPr>
            <a:picLocks noChangeAspect="1" noChangeArrowheads="1"/>
          </p:cNvPicPr>
          <p:nvPr/>
        </p:nvPicPr>
        <p:blipFill>
          <a:blip r:embed="rId4" cstate="print"/>
          <a:srcRect t="9887"/>
          <a:stretch>
            <a:fillRect/>
          </a:stretch>
        </p:blipFill>
        <p:spPr bwMode="auto">
          <a:xfrm>
            <a:off x="2209800" y="990600"/>
            <a:ext cx="4724400" cy="2778125"/>
          </a:xfrm>
          <a:prstGeom prst="rect">
            <a:avLst/>
          </a:prstGeom>
          <a:noFill/>
          <a:ln w="9525">
            <a:noFill/>
            <a:miter lim="800000"/>
            <a:headEnd/>
            <a:tailEnd/>
          </a:ln>
        </p:spPr>
      </p:pic>
      <p:sp>
        <p:nvSpPr>
          <p:cNvPr id="7" name="TextBox 6"/>
          <p:cNvSpPr txBox="1"/>
          <p:nvPr/>
        </p:nvSpPr>
        <p:spPr>
          <a:xfrm>
            <a:off x="228600" y="228600"/>
            <a:ext cx="1371600" cy="338554"/>
          </a:xfrm>
          <a:prstGeom prst="rect">
            <a:avLst/>
          </a:prstGeom>
          <a:noFill/>
        </p:spPr>
        <p:txBody>
          <a:bodyPr wrap="square" rtlCol="0">
            <a:spAutoFit/>
          </a:bodyPr>
          <a:lstStyle/>
          <a:p>
            <a:r>
              <a:rPr lang="en-US" sz="1600" dirty="0" smtClean="0">
                <a:solidFill>
                  <a:srgbClr val="00B050"/>
                </a:solidFill>
                <a:latin typeface="Arial Rounded MT Bold" pitchFamily="34" charset="0"/>
              </a:rPr>
              <a:t>Agriculture</a:t>
            </a:r>
            <a:endParaRPr lang="en-US" sz="1600" dirty="0">
              <a:solidFill>
                <a:srgbClr val="00B050"/>
              </a:solidFill>
              <a:latin typeface="Arial Rounded MT Bold" pitchFamily="34" charset="0"/>
            </a:endParaRPr>
          </a:p>
        </p:txBody>
      </p:sp>
      <p:sp>
        <p:nvSpPr>
          <p:cNvPr id="8" name="Content Placeholder 2"/>
          <p:cNvSpPr>
            <a:spLocks noGrp="1"/>
          </p:cNvSpPr>
          <p:nvPr>
            <p:ph sz="quarter" idx="1"/>
          </p:nvPr>
        </p:nvSpPr>
        <p:spPr>
          <a:xfrm>
            <a:off x="304800" y="3886200"/>
            <a:ext cx="8534400" cy="2743200"/>
          </a:xfrm>
        </p:spPr>
        <p:txBody>
          <a:bodyPr>
            <a:normAutofit fontScale="92500" lnSpcReduction="10000"/>
          </a:bodyPr>
          <a:lstStyle/>
          <a:p>
            <a:pPr marL="274320" indent="-274320" algn="just" eaLnBrk="1" fontAlgn="auto" hangingPunct="1">
              <a:spcBef>
                <a:spcPts val="580"/>
              </a:spcBef>
              <a:spcAft>
                <a:spcPts val="0"/>
              </a:spcAft>
              <a:buFont typeface="Wingdings 2"/>
              <a:buChar char=""/>
              <a:defRPr/>
            </a:pPr>
            <a:r>
              <a:rPr lang="en-US" sz="2300" b="1" dirty="0" smtClean="0">
                <a:latin typeface="+mj-lt"/>
              </a:rPr>
              <a:t>Agritourism and Education</a:t>
            </a:r>
            <a:r>
              <a:rPr lang="en-US" sz="2300" dirty="0" smtClean="0">
                <a:latin typeface="+mj-lt"/>
              </a:rPr>
              <a:t> (farm dinners, school visits, farm to table)</a:t>
            </a:r>
          </a:p>
          <a:p>
            <a:pPr marL="274320" indent="-274320" algn="just" eaLnBrk="1" fontAlgn="auto" hangingPunct="1">
              <a:spcBef>
                <a:spcPts val="580"/>
              </a:spcBef>
              <a:spcAft>
                <a:spcPts val="0"/>
              </a:spcAft>
              <a:buFont typeface="Wingdings 2"/>
              <a:buChar char=""/>
              <a:defRPr/>
            </a:pPr>
            <a:r>
              <a:rPr lang="en-US" sz="2300" b="1" dirty="0" smtClean="0">
                <a:latin typeface="+mj-lt"/>
              </a:rPr>
              <a:t>Produce markets</a:t>
            </a:r>
            <a:r>
              <a:rPr lang="en-US" sz="2300" dirty="0" smtClean="0">
                <a:latin typeface="+mj-lt"/>
              </a:rPr>
              <a:t> (requires discretionary permit, local inventory requirement, and size limit)</a:t>
            </a:r>
          </a:p>
          <a:p>
            <a:pPr marL="274320" indent="-274320" algn="just" eaLnBrk="1" fontAlgn="auto" hangingPunct="1">
              <a:spcBef>
                <a:spcPts val="580"/>
              </a:spcBef>
              <a:spcAft>
                <a:spcPts val="0"/>
              </a:spcAft>
              <a:buFont typeface="Wingdings 2"/>
              <a:buChar char=""/>
              <a:defRPr/>
            </a:pPr>
            <a:r>
              <a:rPr lang="en-US" sz="2300" b="1" dirty="0" smtClean="0">
                <a:latin typeface="+mj-lt"/>
              </a:rPr>
              <a:t>Farmstay/Homestay</a:t>
            </a:r>
            <a:r>
              <a:rPr lang="en-US" sz="2300" dirty="0" smtClean="0">
                <a:latin typeface="+mj-lt"/>
              </a:rPr>
              <a:t> (up to 6 guest rooms in residential buildings that are </a:t>
            </a:r>
            <a:r>
              <a:rPr lang="en-US" sz="2300" i="1" dirty="0" smtClean="0">
                <a:latin typeface="+mj-lt"/>
              </a:rPr>
              <a:t>already allowed </a:t>
            </a:r>
            <a:r>
              <a:rPr lang="en-US" sz="2300" dirty="0" smtClean="0">
                <a:latin typeface="+mj-lt"/>
              </a:rPr>
              <a:t>in code, use permit, criteria to prevent “motels”)</a:t>
            </a:r>
          </a:p>
          <a:p>
            <a:pPr marL="274320" indent="-274320" algn="just" eaLnBrk="1" fontAlgn="auto" hangingPunct="1">
              <a:spcBef>
                <a:spcPts val="580"/>
              </a:spcBef>
              <a:spcAft>
                <a:spcPts val="0"/>
              </a:spcAft>
              <a:buFont typeface="Wingdings 2"/>
              <a:buChar char=""/>
              <a:defRPr/>
            </a:pPr>
            <a:r>
              <a:rPr lang="en-US" sz="2300" b="1" dirty="0" smtClean="0">
                <a:latin typeface="+mj-lt"/>
              </a:rPr>
              <a:t>Research and Development</a:t>
            </a:r>
            <a:r>
              <a:rPr lang="en-US" sz="2300" dirty="0" smtClean="0">
                <a:latin typeface="+mj-lt"/>
              </a:rPr>
              <a:t> (ancillary to farming on CA, subject to discretionary permit over 2,500 sq ft, criteria to minimize disturbance and protect type I-III soil)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808038"/>
          </a:xfrm>
        </p:spPr>
        <p:txBody>
          <a:bodyPr/>
          <a:lstStyle/>
          <a:p>
            <a:r>
              <a:rPr lang="en-US" sz="3200" dirty="0" smtClean="0"/>
              <a:t>Housing for Agricultural Employees</a:t>
            </a:r>
            <a:endParaRPr lang="en-US" sz="3200" dirty="0"/>
          </a:p>
        </p:txBody>
      </p:sp>
      <p:sp>
        <p:nvSpPr>
          <p:cNvPr id="3" name="Content Placeholder 2"/>
          <p:cNvSpPr>
            <a:spLocks noGrp="1"/>
          </p:cNvSpPr>
          <p:nvPr>
            <p:ph sz="quarter" idx="1"/>
          </p:nvPr>
        </p:nvSpPr>
        <p:spPr/>
        <p:txBody>
          <a:bodyPr/>
          <a:lstStyle/>
          <a:p>
            <a:pPr marL="274320" indent="-274320" eaLnBrk="1" fontAlgn="auto" hangingPunct="1">
              <a:spcBef>
                <a:spcPts val="580"/>
              </a:spcBef>
              <a:spcAft>
                <a:spcPts val="0"/>
              </a:spcAft>
              <a:buFont typeface="Wingdings 2"/>
              <a:buChar char=""/>
              <a:defRPr/>
            </a:pPr>
            <a:r>
              <a:rPr lang="en-US" sz="1800" dirty="0" smtClean="0">
                <a:latin typeface="+mj-lt"/>
              </a:rPr>
              <a:t>Meet community need for safe and affordable housing for farmworkers in agricultural areas</a:t>
            </a:r>
          </a:p>
          <a:p>
            <a:pPr marL="274320" indent="-274320" eaLnBrk="1" fontAlgn="auto" hangingPunct="1">
              <a:spcBef>
                <a:spcPts val="580"/>
              </a:spcBef>
              <a:spcAft>
                <a:spcPts val="0"/>
              </a:spcAft>
              <a:buFont typeface="Wingdings 2"/>
              <a:buChar char=""/>
              <a:defRPr/>
            </a:pPr>
            <a:r>
              <a:rPr lang="en-US" sz="1800" dirty="0" smtClean="0">
                <a:latin typeface="+mj-lt"/>
              </a:rPr>
              <a:t>Incorporate State law that requires housing for agricultural employees to be treated as an agricultural use - up to 12 units/36 beds allowed “by right”. </a:t>
            </a:r>
          </a:p>
          <a:p>
            <a:pPr marL="274320" indent="-274320" eaLnBrk="1" fontAlgn="auto" hangingPunct="1">
              <a:spcBef>
                <a:spcPts val="580"/>
              </a:spcBef>
              <a:spcAft>
                <a:spcPts val="0"/>
              </a:spcAft>
              <a:buFont typeface="Wingdings 2"/>
              <a:buChar char=""/>
              <a:defRPr/>
            </a:pPr>
            <a:r>
              <a:rPr lang="en-US" sz="1800" dirty="0" smtClean="0">
                <a:latin typeface="+mj-lt"/>
              </a:rPr>
              <a:t> Permit required for siting, and buffer required to adjacent agricultural parcels,  to protect agricultural land and adjacent agricultural uses. </a:t>
            </a:r>
          </a:p>
          <a:p>
            <a:pPr marL="274320" indent="-274320" eaLnBrk="1" fontAlgn="auto" hangingPunct="1">
              <a:spcBef>
                <a:spcPts val="580"/>
              </a:spcBef>
              <a:spcAft>
                <a:spcPts val="0"/>
              </a:spcAft>
              <a:buFont typeface="Wingdings 2"/>
              <a:buChar char=""/>
              <a:defRPr/>
            </a:pPr>
            <a:r>
              <a:rPr lang="en-US" sz="1800" dirty="0" smtClean="0">
                <a:latin typeface="+mj-lt"/>
              </a:rPr>
              <a:t>Allow Consideration of &gt; 12 units/ 36 beds, subject to use permit and CEQA Review</a:t>
            </a:r>
          </a:p>
          <a:p>
            <a:pPr marL="548958" lvl="1" indent="-274320" eaLnBrk="1" fontAlgn="auto" hangingPunct="1">
              <a:spcBef>
                <a:spcPts val="580"/>
              </a:spcBef>
              <a:spcAft>
                <a:spcPts val="0"/>
              </a:spcAft>
              <a:buFont typeface="Wingdings 2"/>
              <a:buChar char=""/>
              <a:defRPr/>
            </a:pPr>
            <a:r>
              <a:rPr lang="en-US" sz="1800" dirty="0" smtClean="0">
                <a:latin typeface="+mj-lt"/>
              </a:rPr>
              <a:t>Subject to Planning Commission public hearing, siting criteria, and limits on project size as needed to protect agricultural soils</a:t>
            </a:r>
          </a:p>
          <a:p>
            <a:pPr marL="548958" lvl="1" indent="-274320" eaLnBrk="1" fontAlgn="auto" hangingPunct="1">
              <a:spcBef>
                <a:spcPts val="580"/>
              </a:spcBef>
              <a:spcAft>
                <a:spcPts val="0"/>
              </a:spcAft>
              <a:buFont typeface="Wingdings 2"/>
              <a:buChar char=""/>
              <a:defRPr/>
            </a:pPr>
            <a:r>
              <a:rPr lang="en-US" sz="1800" dirty="0" smtClean="0">
                <a:latin typeface="+mj-lt"/>
              </a:rPr>
              <a:t>Considered an agricultural use – not subject to residential standards specifying a minimum land area per unit</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533400"/>
            <a:ext cx="6096000" cy="685800"/>
          </a:xfrm>
        </p:spPr>
        <p:txBody>
          <a:bodyPr/>
          <a:lstStyle/>
          <a:p>
            <a:pPr algn="ctr" eaLnBrk="1" hangingPunct="1"/>
            <a:r>
              <a:rPr lang="en-US" altLang="en-US" sz="3200" dirty="0" smtClean="0"/>
              <a:t>Additional Updates for Agriculture</a:t>
            </a:r>
          </a:p>
        </p:txBody>
      </p:sp>
      <p:sp>
        <p:nvSpPr>
          <p:cNvPr id="3" name="Content Placeholder 2"/>
          <p:cNvSpPr>
            <a:spLocks noGrp="1"/>
          </p:cNvSpPr>
          <p:nvPr>
            <p:ph sz="quarter" idx="1"/>
          </p:nvPr>
        </p:nvSpPr>
        <p:spPr>
          <a:xfrm>
            <a:off x="838200" y="1143000"/>
            <a:ext cx="7772400" cy="4572000"/>
          </a:xfrm>
        </p:spPr>
        <p:txBody>
          <a:bodyPr>
            <a:normAutofit/>
          </a:bodyPr>
          <a:lstStyle/>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r>
              <a:rPr lang="en-US" sz="1800" dirty="0" smtClean="0">
                <a:latin typeface="+mj-lt"/>
              </a:rPr>
              <a:t>Allow Accessory Dwelling Units on CA  and A “by right”, as allowed throughout the County where there is a principal single family home</a:t>
            </a:r>
          </a:p>
          <a:p>
            <a:pPr marL="274320" indent="-274320" eaLnBrk="1" fontAlgn="auto" hangingPunct="1">
              <a:spcBef>
                <a:spcPts val="580"/>
              </a:spcBef>
              <a:spcAft>
                <a:spcPts val="0"/>
              </a:spcAft>
              <a:buFont typeface="Wingdings 2"/>
              <a:buChar char=""/>
              <a:defRPr/>
            </a:pPr>
            <a:endParaRPr lang="en-US" sz="1800" dirty="0" smtClean="0">
              <a:latin typeface="+mj-lt"/>
            </a:endParaRPr>
          </a:p>
          <a:p>
            <a:pPr marL="274320" indent="-274320" eaLnBrk="1" fontAlgn="auto" hangingPunct="1">
              <a:spcBef>
                <a:spcPts val="580"/>
              </a:spcBef>
              <a:spcAft>
                <a:spcPts val="0"/>
              </a:spcAft>
              <a:buFont typeface="Wingdings 2"/>
              <a:buChar char=""/>
              <a:defRPr/>
            </a:pPr>
            <a:r>
              <a:rPr lang="en-US" sz="1800" dirty="0" smtClean="0">
                <a:latin typeface="+mj-lt"/>
              </a:rPr>
              <a:t>Broaden the agricultural services and support activities allowed on CA and A, such as farm equipment repair, subject to discretionary permits and CEQA review, with criteria and findings to protect agricultural land, such as:  </a:t>
            </a:r>
          </a:p>
          <a:p>
            <a:pPr marL="548640" lvl="1" eaLnBrk="1" fontAlgn="auto" hangingPunct="1">
              <a:spcBef>
                <a:spcPts val="370"/>
              </a:spcBef>
              <a:spcAft>
                <a:spcPts val="0"/>
              </a:spcAft>
              <a:buFont typeface="Wingdings 2"/>
              <a:buChar char=""/>
              <a:defRPr/>
            </a:pPr>
            <a:r>
              <a:rPr lang="en-US" sz="1800" dirty="0" smtClean="0">
                <a:latin typeface="+mj-lt"/>
              </a:rPr>
              <a:t>Avoiding/minimizing disturbance of Type l-lll soil</a:t>
            </a:r>
          </a:p>
          <a:p>
            <a:pPr marL="548640" lvl="1" eaLnBrk="1" fontAlgn="auto" hangingPunct="1">
              <a:spcBef>
                <a:spcPts val="370"/>
              </a:spcBef>
              <a:spcAft>
                <a:spcPts val="0"/>
              </a:spcAft>
              <a:buFont typeface="Wingdings 2"/>
              <a:buChar char=""/>
              <a:defRPr/>
            </a:pPr>
            <a:r>
              <a:rPr lang="en-US" sz="1800" dirty="0" smtClean="0">
                <a:latin typeface="+mj-lt"/>
              </a:rPr>
              <a:t>Alternatives siting analysis for larger projects</a:t>
            </a:r>
          </a:p>
          <a:p>
            <a:pPr marL="548640" lvl="1" eaLnBrk="1" fontAlgn="auto" hangingPunct="1">
              <a:spcBef>
                <a:spcPts val="370"/>
              </a:spcBef>
              <a:spcAft>
                <a:spcPts val="0"/>
              </a:spcAft>
              <a:buFont typeface="Wingdings 2"/>
              <a:buChar char=""/>
              <a:defRPr/>
            </a:pPr>
            <a:r>
              <a:rPr lang="en-US" sz="1800" dirty="0" smtClean="0">
                <a:latin typeface="+mj-lt"/>
              </a:rPr>
              <a:t>Clustered development required</a:t>
            </a:r>
          </a:p>
          <a:p>
            <a:pPr marL="548640" lvl="1" eaLnBrk="1" fontAlgn="auto" hangingPunct="1">
              <a:spcBef>
                <a:spcPts val="370"/>
              </a:spcBef>
              <a:spcAft>
                <a:spcPts val="0"/>
              </a:spcAft>
              <a:buNone/>
              <a:defRPr/>
            </a:pPr>
            <a:endParaRPr lang="en-US" sz="1800" dirty="0" smtClean="0">
              <a:latin typeface="+mj-lt"/>
            </a:endParaRPr>
          </a:p>
          <a:p>
            <a:pPr marL="274320" indent="-274320" eaLnBrk="1" fontAlgn="auto" hangingPunct="1">
              <a:spcBef>
                <a:spcPts val="580"/>
              </a:spcBef>
              <a:spcAft>
                <a:spcPts val="0"/>
              </a:spcAft>
              <a:buFont typeface="Wingdings 2"/>
              <a:buChar char=""/>
              <a:defRPr/>
            </a:pPr>
            <a:r>
              <a:rPr lang="en-US" sz="1800" dirty="0" smtClean="0">
                <a:latin typeface="+mj-lt"/>
              </a:rPr>
              <a:t>Simplify greenhouse regulations</a:t>
            </a:r>
          </a:p>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304800" y="228600"/>
            <a:ext cx="1371600" cy="338554"/>
          </a:xfrm>
          <a:prstGeom prst="rect">
            <a:avLst/>
          </a:prstGeom>
          <a:noFill/>
        </p:spPr>
        <p:txBody>
          <a:bodyPr wrap="square" rtlCol="0">
            <a:spAutoFit/>
          </a:bodyPr>
          <a:lstStyle/>
          <a:p>
            <a:r>
              <a:rPr lang="en-US" sz="1600" b="1" dirty="0" smtClean="0">
                <a:solidFill>
                  <a:srgbClr val="00B050"/>
                </a:solidFill>
                <a:latin typeface="Arial Rounded MT Bold" pitchFamily="34" charset="0"/>
              </a:rPr>
              <a:t>Agriculture</a:t>
            </a:r>
            <a:endParaRPr lang="en-US" sz="1600" b="1" dirty="0">
              <a:solidFill>
                <a:srgbClr val="00B050"/>
              </a:solidFill>
              <a:latin typeface="Arial Rounded MT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304800"/>
            <a:ext cx="8305800" cy="533400"/>
          </a:xfrm>
        </p:spPr>
        <p:txBody>
          <a:bodyPr/>
          <a:lstStyle/>
          <a:p>
            <a:pPr algn="ctr" eaLnBrk="1" hangingPunct="1"/>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b="1" dirty="0" smtClean="0"/>
              <a:t>Wineries And Breweries</a:t>
            </a:r>
          </a:p>
        </p:txBody>
      </p:sp>
      <p:pic>
        <p:nvPicPr>
          <p:cNvPr id="27652" name="Content Placeholder 6" descr="thCAS4F2WL.jpg"/>
          <p:cNvPicPr>
            <a:picLocks noGrp="1" noChangeAspect="1"/>
          </p:cNvPicPr>
          <p:nvPr>
            <p:ph sz="half" idx="2"/>
          </p:nvPr>
        </p:nvPicPr>
        <p:blipFill>
          <a:blip r:embed="rId3" cstate="print"/>
          <a:srcRect/>
          <a:stretch>
            <a:fillRect/>
          </a:stretch>
        </p:blipFill>
        <p:spPr>
          <a:xfrm>
            <a:off x="3143250" y="914400"/>
            <a:ext cx="4572000" cy="3657600"/>
          </a:xfrm>
        </p:spPr>
      </p:pic>
      <p:sp>
        <p:nvSpPr>
          <p:cNvPr id="5" name="TextBox 4"/>
          <p:cNvSpPr txBox="1"/>
          <p:nvPr/>
        </p:nvSpPr>
        <p:spPr>
          <a:xfrm>
            <a:off x="152400" y="838200"/>
            <a:ext cx="3048000" cy="3724096"/>
          </a:xfrm>
          <a:prstGeom prst="rect">
            <a:avLst/>
          </a:prstGeom>
          <a:noFill/>
        </p:spPr>
        <p:txBody>
          <a:bodyPr>
            <a:spAutoFit/>
          </a:bodyPr>
          <a:lstStyle/>
          <a:p>
            <a:pPr eaLnBrk="1" fontAlgn="auto" hangingPunct="1">
              <a:spcBef>
                <a:spcPts val="0"/>
              </a:spcBef>
              <a:spcAft>
                <a:spcPts val="0"/>
              </a:spcAft>
              <a:defRPr/>
            </a:pPr>
            <a:r>
              <a:rPr lang="en-US" sz="2400" b="1" dirty="0">
                <a:latin typeface="+mj-lt"/>
                <a:cs typeface="+mn-cs"/>
              </a:rPr>
              <a:t>Issue with Current regulations:</a:t>
            </a:r>
          </a:p>
          <a:p>
            <a:pPr eaLnBrk="1" fontAlgn="auto" hangingPunct="1">
              <a:spcBef>
                <a:spcPts val="0"/>
              </a:spcBef>
              <a:spcAft>
                <a:spcPts val="0"/>
              </a:spcAft>
              <a:defRPr/>
            </a:pPr>
            <a:endParaRPr lang="en-US" sz="1400" dirty="0">
              <a:latin typeface="+mj-lt"/>
              <a:cs typeface="+mn-cs"/>
            </a:endParaRPr>
          </a:p>
          <a:p>
            <a:pPr eaLnBrk="1" fontAlgn="auto" hangingPunct="1">
              <a:spcBef>
                <a:spcPts val="0"/>
              </a:spcBef>
              <a:spcAft>
                <a:spcPts val="0"/>
              </a:spcAft>
              <a:defRPr/>
            </a:pPr>
            <a:r>
              <a:rPr lang="en-US" sz="2000" dirty="0" smtClean="0">
                <a:latin typeface="+mj-lt"/>
                <a:cs typeface="+mn-cs"/>
              </a:rPr>
              <a:t>Lack </a:t>
            </a:r>
            <a:r>
              <a:rPr lang="en-US" sz="2000" dirty="0">
                <a:latin typeface="+mj-lt"/>
                <a:cs typeface="+mn-cs"/>
              </a:rPr>
              <a:t>of standards for </a:t>
            </a:r>
            <a:r>
              <a:rPr lang="en-US" sz="2000" dirty="0" smtClean="0">
                <a:latin typeface="+mj-lt"/>
                <a:cs typeface="+mn-cs"/>
              </a:rPr>
              <a:t> wineries</a:t>
            </a:r>
            <a:r>
              <a:rPr lang="en-US" sz="2000" dirty="0">
                <a:latin typeface="+mj-lt"/>
                <a:cs typeface="+mn-cs"/>
              </a:rPr>
              <a:t>, especially for tastings and events, leads to </a:t>
            </a:r>
            <a:r>
              <a:rPr lang="en-US" sz="2000" dirty="0" smtClean="0">
                <a:latin typeface="+mj-lt"/>
                <a:cs typeface="+mn-cs"/>
              </a:rPr>
              <a:t>varying outcomes.</a:t>
            </a:r>
          </a:p>
          <a:p>
            <a:pPr eaLnBrk="1" fontAlgn="auto" hangingPunct="1">
              <a:spcBef>
                <a:spcPts val="0"/>
              </a:spcBef>
              <a:spcAft>
                <a:spcPts val="0"/>
              </a:spcAft>
              <a:defRPr/>
            </a:pPr>
            <a:endParaRPr lang="en-US" sz="1400" dirty="0" smtClean="0">
              <a:latin typeface="+mj-lt"/>
              <a:cs typeface="+mn-cs"/>
            </a:endParaRPr>
          </a:p>
          <a:p>
            <a:pPr eaLnBrk="1" fontAlgn="auto" hangingPunct="1">
              <a:spcBef>
                <a:spcPts val="0"/>
              </a:spcBef>
              <a:spcAft>
                <a:spcPts val="0"/>
              </a:spcAft>
              <a:defRPr/>
            </a:pPr>
            <a:r>
              <a:rPr lang="en-US" sz="2000" dirty="0" smtClean="0">
                <a:latin typeface="+mj-lt"/>
                <a:cs typeface="+mn-cs"/>
              </a:rPr>
              <a:t>Standards for wine tastings are difficult to enforce.</a:t>
            </a:r>
            <a:endParaRPr lang="en-US" sz="2000" dirty="0">
              <a:latin typeface="+mj-lt"/>
              <a:cs typeface="+mn-cs"/>
            </a:endParaRPr>
          </a:p>
          <a:p>
            <a:pPr eaLnBrk="1" fontAlgn="auto" hangingPunct="1">
              <a:spcBef>
                <a:spcPts val="0"/>
              </a:spcBef>
              <a:spcAft>
                <a:spcPts val="0"/>
              </a:spcAft>
              <a:buFont typeface="Arial" pitchFamily="34" charset="0"/>
              <a:buChar char="•"/>
              <a:defRPr/>
            </a:pPr>
            <a:endParaRPr lang="en-US" sz="2000" dirty="0">
              <a:latin typeface="+mj-lt"/>
              <a:cs typeface="+mn-cs"/>
            </a:endParaRPr>
          </a:p>
        </p:txBody>
      </p:sp>
      <p:sp>
        <p:nvSpPr>
          <p:cNvPr id="6" name="TextBox 5"/>
          <p:cNvSpPr txBox="1"/>
          <p:nvPr/>
        </p:nvSpPr>
        <p:spPr>
          <a:xfrm>
            <a:off x="228600" y="228600"/>
            <a:ext cx="1066800" cy="338554"/>
          </a:xfrm>
          <a:prstGeom prst="rect">
            <a:avLst/>
          </a:prstGeom>
          <a:noFill/>
        </p:spPr>
        <p:txBody>
          <a:bodyPr wrap="square" rtlCol="0">
            <a:spAutoFit/>
          </a:bodyPr>
          <a:lstStyle/>
          <a:p>
            <a:r>
              <a:rPr lang="en-US" sz="1600" dirty="0" smtClean="0">
                <a:solidFill>
                  <a:srgbClr val="7030A0"/>
                </a:solidFill>
                <a:latin typeface="Arial Rounded MT Bold" pitchFamily="34" charset="0"/>
              </a:rPr>
              <a:t>Wineries</a:t>
            </a:r>
            <a:endParaRPr lang="en-US" sz="1600" dirty="0">
              <a:solidFill>
                <a:srgbClr val="7030A0"/>
              </a:solidFill>
              <a:latin typeface="Arial Rounded MT Bold" pitchFamily="34" charset="0"/>
            </a:endParaRPr>
          </a:p>
        </p:txBody>
      </p:sp>
      <p:sp>
        <p:nvSpPr>
          <p:cNvPr id="7" name="Content Placeholder 2"/>
          <p:cNvSpPr>
            <a:spLocks noGrp="1"/>
          </p:cNvSpPr>
          <p:nvPr>
            <p:ph sz="quarter" idx="1"/>
          </p:nvPr>
        </p:nvSpPr>
        <p:spPr>
          <a:xfrm>
            <a:off x="228600" y="4876800"/>
            <a:ext cx="8458200" cy="1676400"/>
          </a:xfrm>
        </p:spPr>
        <p:txBody>
          <a:bodyPr>
            <a:normAutofit fontScale="92500" lnSpcReduction="10000"/>
          </a:bodyPr>
          <a:lstStyle/>
          <a:p>
            <a:pPr marL="274320" indent="-274320" eaLnBrk="1" fontAlgn="auto" hangingPunct="1">
              <a:spcBef>
                <a:spcPts val="580"/>
              </a:spcBef>
              <a:spcAft>
                <a:spcPts val="0"/>
              </a:spcAft>
              <a:buNone/>
              <a:defRPr/>
            </a:pPr>
            <a:r>
              <a:rPr lang="en-US" b="1" dirty="0" smtClean="0">
                <a:latin typeface="+mj-lt"/>
              </a:rPr>
              <a:t>Goals of revised regulations:</a:t>
            </a:r>
          </a:p>
          <a:p>
            <a:pPr marL="274320" indent="-274320" eaLnBrk="1" fontAlgn="auto" hangingPunct="1">
              <a:spcBef>
                <a:spcPts val="580"/>
              </a:spcBef>
              <a:spcAft>
                <a:spcPts val="0"/>
              </a:spcAft>
              <a:buFont typeface="Wingdings 2"/>
              <a:buChar char=""/>
              <a:defRPr/>
            </a:pPr>
            <a:r>
              <a:rPr lang="en-US" sz="2200" dirty="0" smtClean="0">
                <a:latin typeface="+mj-lt"/>
              </a:rPr>
              <a:t>Provide standards in code to support local wineries and breweries, allow on-site marketing necessary to many local operations</a:t>
            </a:r>
          </a:p>
          <a:p>
            <a:pPr marL="274320" indent="-274320" eaLnBrk="1" fontAlgn="auto" hangingPunct="1">
              <a:spcBef>
                <a:spcPts val="580"/>
              </a:spcBef>
              <a:spcAft>
                <a:spcPts val="0"/>
              </a:spcAft>
              <a:buFont typeface="Wingdings 2"/>
              <a:buChar char=""/>
              <a:defRPr/>
            </a:pPr>
            <a:r>
              <a:rPr lang="en-US" sz="2200" dirty="0" smtClean="0">
                <a:latin typeface="+mj-lt"/>
              </a:rPr>
              <a:t>Protect residential neighborhoods and agricultural land from potential impacts.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85800"/>
            <a:ext cx="7924800" cy="731838"/>
          </a:xfrm>
        </p:spPr>
        <p:txBody>
          <a:bodyPr>
            <a:normAutofit fontScale="90000"/>
          </a:bodyPr>
          <a:lstStyle/>
          <a:p>
            <a:pPr eaLnBrk="1" fontAlgn="auto" hangingPunct="1">
              <a:spcAft>
                <a:spcPts val="0"/>
              </a:spcAft>
              <a:defRPr/>
            </a:pPr>
            <a:r>
              <a:rPr lang="en-US" altLang="en-US" sz="3600" dirty="0" smtClean="0"/>
              <a:t>Wineries and Breweries – Revised Standards</a:t>
            </a:r>
          </a:p>
        </p:txBody>
      </p:sp>
      <p:sp>
        <p:nvSpPr>
          <p:cNvPr id="3" name="Content Placeholder 2"/>
          <p:cNvSpPr>
            <a:spLocks noGrp="1"/>
          </p:cNvSpPr>
          <p:nvPr>
            <p:ph sz="quarter" idx="1"/>
          </p:nvPr>
        </p:nvSpPr>
        <p:spPr>
          <a:xfrm>
            <a:off x="914400" y="1524000"/>
            <a:ext cx="7772400" cy="4724400"/>
          </a:xfrm>
        </p:spPr>
        <p:txBody>
          <a:bodyPr>
            <a:normAutofit fontScale="70000" lnSpcReduction="20000"/>
          </a:bodyPr>
          <a:lstStyle/>
          <a:p>
            <a:pPr marL="274320" indent="-274320" eaLnBrk="1" fontAlgn="auto" hangingPunct="1">
              <a:spcBef>
                <a:spcPts val="580"/>
              </a:spcBef>
              <a:spcAft>
                <a:spcPts val="0"/>
              </a:spcAft>
              <a:buFont typeface="Wingdings 2"/>
              <a:buChar char=""/>
              <a:defRPr/>
            </a:pPr>
            <a:r>
              <a:rPr lang="en-US" dirty="0" smtClean="0"/>
              <a:t> </a:t>
            </a:r>
            <a:r>
              <a:rPr lang="en-US" dirty="0" smtClean="0">
                <a:latin typeface="+mj-lt"/>
              </a:rPr>
              <a:t>Continue to allow wineries in CA, A, RA and RR zonings</a:t>
            </a:r>
          </a:p>
          <a:p>
            <a:pPr marL="274320" indent="-274320" eaLnBrk="1" fontAlgn="auto" hangingPunct="1">
              <a:spcBef>
                <a:spcPts val="580"/>
              </a:spcBef>
              <a:spcAft>
                <a:spcPts val="0"/>
              </a:spcAft>
              <a:buFont typeface="Wingdings 2"/>
              <a:buChar char=""/>
              <a:defRPr/>
            </a:pPr>
            <a:r>
              <a:rPr lang="en-US" dirty="0" smtClean="0">
                <a:latin typeface="+mj-lt"/>
              </a:rPr>
              <a:t>On CA, allowed only if secondary to farming</a:t>
            </a:r>
          </a:p>
          <a:p>
            <a:pPr marL="274320" indent="-274320" eaLnBrk="1" fontAlgn="auto" hangingPunct="1">
              <a:spcBef>
                <a:spcPts val="580"/>
              </a:spcBef>
              <a:spcAft>
                <a:spcPts val="0"/>
              </a:spcAft>
              <a:buFont typeface="Wingdings 2"/>
              <a:buChar char=""/>
              <a:defRPr/>
            </a:pPr>
            <a:r>
              <a:rPr lang="en-US" dirty="0" smtClean="0">
                <a:latin typeface="+mj-lt"/>
              </a:rPr>
              <a:t>Continue to require discretionary permit for all new wineries</a:t>
            </a:r>
          </a:p>
          <a:p>
            <a:pPr marL="274320" indent="-274320" eaLnBrk="1" fontAlgn="auto" hangingPunct="1">
              <a:spcBef>
                <a:spcPts val="580"/>
              </a:spcBef>
              <a:spcAft>
                <a:spcPts val="0"/>
              </a:spcAft>
              <a:buFont typeface="Wingdings 2"/>
              <a:buChar char=""/>
              <a:defRPr/>
            </a:pPr>
            <a:r>
              <a:rPr lang="en-US" dirty="0" smtClean="0">
                <a:latin typeface="+mj-lt"/>
              </a:rPr>
              <a:t>New standards for promotional events, indoor and outdoor tasting, and other gatherings, subject to criteria and findings to standardize permit reviews</a:t>
            </a:r>
          </a:p>
          <a:p>
            <a:pPr marL="274320" indent="-274320" eaLnBrk="1" fontAlgn="auto" hangingPunct="1">
              <a:spcBef>
                <a:spcPts val="580"/>
              </a:spcBef>
              <a:spcAft>
                <a:spcPts val="0"/>
              </a:spcAft>
              <a:buFont typeface="Wingdings 2"/>
              <a:buChar char=""/>
              <a:defRPr/>
            </a:pPr>
            <a:r>
              <a:rPr lang="en-US" dirty="0" smtClean="0">
                <a:latin typeface="+mj-lt"/>
              </a:rPr>
              <a:t>Size of structures, number of events, numbers of guests, and music are addressed</a:t>
            </a:r>
          </a:p>
          <a:p>
            <a:pPr marL="274320" indent="-274320" eaLnBrk="1" fontAlgn="auto" hangingPunct="1">
              <a:spcBef>
                <a:spcPts val="580"/>
              </a:spcBef>
              <a:spcAft>
                <a:spcPts val="0"/>
              </a:spcAft>
              <a:buFont typeface="Wingdings 2"/>
              <a:buChar char=""/>
              <a:defRPr/>
            </a:pPr>
            <a:r>
              <a:rPr lang="en-US" dirty="0" smtClean="0">
                <a:latin typeface="+mj-lt"/>
              </a:rPr>
              <a:t>Special limits apply for wineries in the RA and RR zone districts, including event hours  and numbers of guests, to protect neighboring parcels</a:t>
            </a:r>
          </a:p>
          <a:p>
            <a:pPr marL="274320" indent="-274320" eaLnBrk="1" fontAlgn="auto" hangingPunct="1">
              <a:spcBef>
                <a:spcPts val="580"/>
              </a:spcBef>
              <a:spcAft>
                <a:spcPts val="0"/>
              </a:spcAft>
              <a:buFont typeface="Wingdings 2"/>
              <a:buChar char=""/>
              <a:defRPr/>
            </a:pPr>
            <a:r>
              <a:rPr lang="en-US" dirty="0" smtClean="0">
                <a:latin typeface="+mj-lt"/>
              </a:rPr>
              <a:t>On agricultural sites, winery or brewery must be secondary to agricultural use, and sited to protect agricultural soil</a:t>
            </a:r>
          </a:p>
          <a:p>
            <a:pPr marL="274320" indent="-274320" eaLnBrk="1" fontAlgn="auto" hangingPunct="1">
              <a:spcBef>
                <a:spcPts val="580"/>
              </a:spcBef>
              <a:spcAft>
                <a:spcPts val="0"/>
              </a:spcAft>
              <a:buFont typeface="Wingdings 2"/>
              <a:buChar char=""/>
              <a:defRPr/>
            </a:pPr>
            <a:r>
              <a:rPr lang="en-US" dirty="0" smtClean="0">
                <a:latin typeface="+mj-lt"/>
              </a:rPr>
              <a:t>Permit with neighborhood notice required for outdoor amplified music </a:t>
            </a:r>
          </a:p>
          <a:p>
            <a:pPr marL="274320" indent="-274320" eaLnBrk="1" fontAlgn="auto" hangingPunct="1">
              <a:spcBef>
                <a:spcPts val="580"/>
              </a:spcBef>
              <a:spcAft>
                <a:spcPts val="0"/>
              </a:spcAft>
              <a:buFont typeface="Wingdings 2"/>
              <a:buChar char=""/>
              <a:defRPr/>
            </a:pPr>
            <a:r>
              <a:rPr lang="en-US" dirty="0" smtClean="0">
                <a:latin typeface="+mj-lt"/>
              </a:rPr>
              <a:t>Weddings at wineries/ breweries require separate CUP approval, neighborhood meeting</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228600" y="228600"/>
            <a:ext cx="1066800" cy="338554"/>
          </a:xfrm>
          <a:prstGeom prst="rect">
            <a:avLst/>
          </a:prstGeom>
          <a:noFill/>
        </p:spPr>
        <p:txBody>
          <a:bodyPr wrap="square" rtlCol="0">
            <a:spAutoFit/>
          </a:bodyPr>
          <a:lstStyle/>
          <a:p>
            <a:r>
              <a:rPr lang="en-US" sz="1600" dirty="0" smtClean="0">
                <a:solidFill>
                  <a:srgbClr val="7030A0"/>
                </a:solidFill>
                <a:latin typeface="Arial Rounded MT Bold" pitchFamily="34" charset="0"/>
              </a:rPr>
              <a:t>Wineries</a:t>
            </a:r>
            <a:endParaRPr lang="en-US" sz="1600" dirty="0">
              <a:solidFill>
                <a:srgbClr val="7030A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09600"/>
          <a:ext cx="8682039" cy="6155921"/>
        </p:xfrm>
        <a:graphic>
          <a:graphicData uri="http://schemas.openxmlformats.org/drawingml/2006/table">
            <a:tbl>
              <a:tblPr/>
              <a:tblGrid>
                <a:gridCol w="1667094"/>
                <a:gridCol w="2318992"/>
                <a:gridCol w="2318992"/>
                <a:gridCol w="2376961"/>
              </a:tblGrid>
              <a:tr h="488396">
                <a:tc gridSpan="4">
                  <a:txBody>
                    <a:bodyPr/>
                    <a:lstStyle/>
                    <a:p>
                      <a:pPr marL="0" marR="0" algn="ctr">
                        <a:lnSpc>
                          <a:spcPct val="115000"/>
                        </a:lnSpc>
                        <a:spcBef>
                          <a:spcPts val="0"/>
                        </a:spcBef>
                        <a:spcAft>
                          <a:spcPts val="0"/>
                        </a:spcAft>
                      </a:pPr>
                      <a:r>
                        <a:rPr lang="en-US" sz="2000" b="1" kern="1200" dirty="0" smtClean="0">
                          <a:solidFill>
                            <a:srgbClr val="000000"/>
                          </a:solidFill>
                          <a:latin typeface="+mj-lt"/>
                          <a:ea typeface="Cambria"/>
                          <a:cs typeface="Times New Roman"/>
                        </a:rPr>
                        <a:t>SUMMARY OF STANDARDS FOR WINERIES AND BREWERIES</a:t>
                      </a:r>
                      <a:endParaRPr lang="en-US" sz="2000" b="1"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1285">
                <a:tc>
                  <a:txBody>
                    <a:bodyPr/>
                    <a:lstStyle/>
                    <a:p>
                      <a:pPr marL="0" marR="0" algn="l">
                        <a:lnSpc>
                          <a:spcPct val="115000"/>
                        </a:lnSpc>
                        <a:spcBef>
                          <a:spcPts val="0"/>
                        </a:spcBef>
                        <a:spcAft>
                          <a:spcPts val="0"/>
                        </a:spcAft>
                      </a:pPr>
                      <a:r>
                        <a:rPr lang="en-US" sz="2000" b="1" kern="1200" dirty="0">
                          <a:solidFill>
                            <a:srgbClr val="000000"/>
                          </a:solidFill>
                          <a:latin typeface="+mj-lt"/>
                          <a:ea typeface="Cambria"/>
                          <a:cs typeface="Times New Roman"/>
                        </a:rPr>
                        <a:t>Size, </a:t>
                      </a:r>
                      <a:endParaRPr lang="en-US" sz="2000" b="1" kern="1200" dirty="0" smtClean="0">
                        <a:solidFill>
                          <a:srgbClr val="000000"/>
                        </a:solidFill>
                        <a:latin typeface="+mj-lt"/>
                        <a:ea typeface="Cambria"/>
                        <a:cs typeface="Times New Roman"/>
                      </a:endParaRPr>
                    </a:p>
                    <a:p>
                      <a:pPr marL="0" marR="0" algn="l">
                        <a:lnSpc>
                          <a:spcPct val="115000"/>
                        </a:lnSpc>
                        <a:spcBef>
                          <a:spcPts val="0"/>
                        </a:spcBef>
                        <a:spcAft>
                          <a:spcPts val="0"/>
                        </a:spcAft>
                      </a:pPr>
                      <a:r>
                        <a:rPr lang="en-US" sz="2000" b="1" kern="1200" dirty="0" smtClean="0">
                          <a:solidFill>
                            <a:srgbClr val="000000"/>
                          </a:solidFill>
                          <a:latin typeface="+mj-lt"/>
                          <a:ea typeface="Cambria"/>
                          <a:cs typeface="Times New Roman"/>
                        </a:rPr>
                        <a:t>based </a:t>
                      </a:r>
                      <a:r>
                        <a:rPr lang="en-US" sz="2000" b="1" kern="1200" dirty="0">
                          <a:solidFill>
                            <a:srgbClr val="000000"/>
                          </a:solidFill>
                          <a:latin typeface="+mj-lt"/>
                          <a:ea typeface="Cambria"/>
                          <a:cs typeface="Times New Roman"/>
                        </a:rPr>
                        <a:t>on </a:t>
                      </a:r>
                      <a:r>
                        <a:rPr lang="en-US" sz="2000" b="1" kern="1200" dirty="0" smtClean="0">
                          <a:solidFill>
                            <a:srgbClr val="000000"/>
                          </a:solidFill>
                          <a:latin typeface="+mj-lt"/>
                          <a:ea typeface="Cambria"/>
                          <a:cs typeface="Times New Roman"/>
                        </a:rPr>
                        <a:t>production</a:t>
                      </a: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Small</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Up to 10,000 gals, </a:t>
                      </a:r>
                      <a:endParaRPr lang="en-US" sz="2000" kern="1200" dirty="0" smtClean="0">
                        <a:solidFill>
                          <a:srgbClr val="1F497D"/>
                        </a:solidFill>
                        <a:latin typeface="+mj-lt"/>
                        <a:ea typeface="Cambria"/>
                        <a:cs typeface="Times New Roman"/>
                      </a:endParaRPr>
                    </a:p>
                    <a:p>
                      <a:pPr marL="0" marR="0" algn="ctr">
                        <a:lnSpc>
                          <a:spcPct val="115000"/>
                        </a:lnSpc>
                        <a:spcBef>
                          <a:spcPts val="0"/>
                        </a:spcBef>
                        <a:spcAft>
                          <a:spcPts val="0"/>
                        </a:spcAft>
                      </a:pPr>
                      <a:r>
                        <a:rPr lang="en-US" sz="2000" kern="1200" dirty="0" smtClean="0">
                          <a:solidFill>
                            <a:srgbClr val="1F497D"/>
                          </a:solidFill>
                          <a:latin typeface="+mj-lt"/>
                          <a:ea typeface="Cambria"/>
                          <a:cs typeface="Times New Roman"/>
                        </a:rPr>
                        <a:t>3,000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Medium</a:t>
                      </a:r>
                      <a:endParaRPr lang="en-US" sz="2000" dirty="0">
                        <a:latin typeface="+mj-lt"/>
                        <a:ea typeface="Calibri"/>
                        <a:cs typeface="Times New Roman"/>
                      </a:endParaRPr>
                    </a:p>
                    <a:p>
                      <a:pPr marL="0" marR="0" algn="ctr">
                        <a:lnSpc>
                          <a:spcPct val="115000"/>
                        </a:lnSpc>
                        <a:spcBef>
                          <a:spcPts val="0"/>
                        </a:spcBef>
                        <a:spcAft>
                          <a:spcPts val="0"/>
                        </a:spcAft>
                        <a:tabLst>
                          <a:tab pos="211455" algn="l"/>
                        </a:tabLst>
                      </a:pPr>
                      <a:r>
                        <a:rPr lang="en-US" sz="2000" kern="1200" dirty="0">
                          <a:solidFill>
                            <a:srgbClr val="1F497D"/>
                          </a:solidFill>
                          <a:latin typeface="+mj-lt"/>
                          <a:ea typeface="Cambria"/>
                          <a:cs typeface="Times New Roman"/>
                        </a:rPr>
                        <a:t>10-30,000 gals,</a:t>
                      </a:r>
                      <a:endParaRPr lang="en-US" sz="2000" dirty="0">
                        <a:latin typeface="+mj-lt"/>
                        <a:ea typeface="Calibri"/>
                        <a:cs typeface="Times New Roman"/>
                      </a:endParaRPr>
                    </a:p>
                    <a:p>
                      <a:pPr marL="0" marR="0" algn="ctr">
                        <a:lnSpc>
                          <a:spcPct val="115000"/>
                        </a:lnSpc>
                        <a:spcBef>
                          <a:spcPts val="0"/>
                        </a:spcBef>
                        <a:spcAft>
                          <a:spcPts val="0"/>
                        </a:spcAft>
                        <a:tabLst>
                          <a:tab pos="211455" algn="l"/>
                        </a:tabLst>
                      </a:pPr>
                      <a:r>
                        <a:rPr lang="en-US" sz="2000" kern="1200" dirty="0" smtClean="0">
                          <a:solidFill>
                            <a:srgbClr val="1F497D"/>
                          </a:solidFill>
                          <a:latin typeface="+mj-lt"/>
                          <a:ea typeface="Cambria"/>
                          <a:cs typeface="Times New Roman"/>
                        </a:rPr>
                        <a:t>6,000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Large</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&gt;30,000 gals,</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&gt;</a:t>
                      </a:r>
                      <a:r>
                        <a:rPr lang="en-US" sz="2000" kern="1200" dirty="0" smtClean="0">
                          <a:solidFill>
                            <a:srgbClr val="1F497D"/>
                          </a:solidFill>
                          <a:latin typeface="+mj-lt"/>
                          <a:ea typeface="Cambria"/>
                          <a:cs typeface="Times New Roman"/>
                        </a:rPr>
                        <a:t>6,000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43">
                <a:tc>
                  <a:txBody>
                    <a:bodyPr/>
                    <a:lstStyle/>
                    <a:p>
                      <a:pPr marL="0" marR="0" algn="l">
                        <a:lnSpc>
                          <a:spcPct val="115000"/>
                        </a:lnSpc>
                        <a:spcBef>
                          <a:spcPts val="0"/>
                        </a:spcBef>
                        <a:spcAft>
                          <a:spcPts val="0"/>
                        </a:spcAft>
                      </a:pPr>
                      <a:r>
                        <a:rPr lang="en-US" sz="2000" b="1" kern="1200" dirty="0">
                          <a:solidFill>
                            <a:srgbClr val="000000"/>
                          </a:solidFill>
                          <a:latin typeface="+mj-lt"/>
                          <a:ea typeface="Cambria"/>
                          <a:cs typeface="Times New Roman"/>
                        </a:rPr>
                        <a:t>Permit </a:t>
                      </a:r>
                      <a:r>
                        <a:rPr lang="en-US" sz="2000" b="1" kern="1200" dirty="0" smtClean="0">
                          <a:solidFill>
                            <a:srgbClr val="000000"/>
                          </a:solidFill>
                          <a:latin typeface="+mj-lt"/>
                          <a:ea typeface="Cambria"/>
                          <a:cs typeface="Times New Roman"/>
                        </a:rPr>
                        <a:t>required – CA and A</a:t>
                      </a: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MUP/ MSP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AUP/</a:t>
                      </a:r>
                      <a:r>
                        <a:rPr lang="en-US" sz="2000" baseline="0" dirty="0" smtClean="0">
                          <a:latin typeface="+mj-lt"/>
                          <a:ea typeface="Times New Roman"/>
                        </a:rPr>
                        <a:t> ASP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CUP/</a:t>
                      </a:r>
                      <a:r>
                        <a:rPr lang="en-US" sz="2000" baseline="0" dirty="0" smtClean="0">
                          <a:latin typeface="+mj-lt"/>
                          <a:ea typeface="Times New Roman"/>
                        </a:rPr>
                        <a:t> CSP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2000" b="1" kern="1200" dirty="0" smtClean="0">
                          <a:solidFill>
                            <a:srgbClr val="000000"/>
                          </a:solidFill>
                          <a:latin typeface="+mj-lt"/>
                          <a:ea typeface="Cambria"/>
                          <a:cs typeface="Times New Roman"/>
                        </a:rPr>
                        <a:t>Permit required – RA</a:t>
                      </a:r>
                      <a:r>
                        <a:rPr kumimoji="0" lang="en-US" sz="2000" b="1" kern="1200" baseline="0" dirty="0" smtClean="0">
                          <a:solidFill>
                            <a:srgbClr val="000000"/>
                          </a:solidFill>
                          <a:latin typeface="+mj-lt"/>
                          <a:ea typeface="Cambria"/>
                          <a:cs typeface="Times New Roman"/>
                        </a:rPr>
                        <a:t> and RR</a:t>
                      </a:r>
                      <a:endParaRPr kumimoji="0" lang="en-US" sz="2000" b="1" kern="1200" dirty="0" smtClean="0">
                        <a:solidFill>
                          <a:srgbClr val="000000"/>
                        </a:solidFill>
                        <a:latin typeface="+mj-lt"/>
                        <a:ea typeface="Cambria"/>
                        <a:cs typeface="Times New Roman"/>
                      </a:endParaRP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AUP/ ASP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CUP/ CSP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Not</a:t>
                      </a:r>
                      <a:r>
                        <a:rPr lang="en-US" sz="2000" baseline="0" dirty="0" smtClean="0">
                          <a:latin typeface="+mj-lt"/>
                          <a:ea typeface="Times New Roman"/>
                        </a:rPr>
                        <a:t> Allowed</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311">
                <a:tc>
                  <a:txBody>
                    <a:bodyPr/>
                    <a:lstStyle/>
                    <a:p>
                      <a:pPr marL="0" marR="0" algn="l">
                        <a:lnSpc>
                          <a:spcPct val="115000"/>
                        </a:lnSpc>
                        <a:spcBef>
                          <a:spcPts val="0"/>
                        </a:spcBef>
                        <a:spcAft>
                          <a:spcPts val="0"/>
                        </a:spcAft>
                      </a:pPr>
                      <a:r>
                        <a:rPr lang="en-US" sz="2000" b="1" kern="1200" dirty="0" smtClean="0">
                          <a:solidFill>
                            <a:srgbClr val="000000"/>
                          </a:solidFill>
                          <a:latin typeface="+mj-lt"/>
                          <a:ea typeface="Cambria"/>
                          <a:cs typeface="Times New Roman"/>
                        </a:rPr>
                        <a:t>Zone </a:t>
                      </a:r>
                      <a:r>
                        <a:rPr lang="en-US" sz="2000" b="1" kern="1200" dirty="0">
                          <a:solidFill>
                            <a:srgbClr val="000000"/>
                          </a:solidFill>
                          <a:latin typeface="+mj-lt"/>
                          <a:ea typeface="Cambria"/>
                          <a:cs typeface="Times New Roman"/>
                        </a:rPr>
                        <a:t>Districts</a:t>
                      </a:r>
                      <a:r>
                        <a:rPr lang="en-US" sz="2000" kern="1200" dirty="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(same as current)</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RR, RA, A, </a:t>
                      </a:r>
                      <a:r>
                        <a:rPr lang="en-US" sz="2000" b="1" kern="1200" dirty="0" smtClean="0">
                          <a:solidFill>
                            <a:srgbClr val="000000"/>
                          </a:solidFill>
                          <a:latin typeface="+mj-lt"/>
                          <a:ea typeface="Cambria"/>
                          <a:cs typeface="Times New Roman"/>
                        </a:rPr>
                        <a:t>CA</a:t>
                      </a:r>
                      <a:endParaRPr lang="en-US" sz="2000" dirty="0">
                        <a:latin typeface="+mj-lt"/>
                        <a:ea typeface="Calibri"/>
                        <a:cs typeface="Times New Roman"/>
                      </a:endParaRP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RR, RA, A, </a:t>
                      </a:r>
                      <a:r>
                        <a:rPr lang="en-US" sz="2000" b="1" kern="1200" dirty="0" smtClean="0">
                          <a:solidFill>
                            <a:srgbClr val="000000"/>
                          </a:solidFill>
                          <a:latin typeface="+mj-lt"/>
                          <a:ea typeface="Cambria"/>
                          <a:cs typeface="Times New Roman"/>
                        </a:rPr>
                        <a:t>CA </a:t>
                      </a: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A, </a:t>
                      </a:r>
                      <a:r>
                        <a:rPr lang="en-US" sz="2000" b="1" kern="1200" dirty="0" smtClean="0">
                          <a:solidFill>
                            <a:srgbClr val="000000"/>
                          </a:solidFill>
                          <a:latin typeface="+mj-lt"/>
                          <a:ea typeface="Cambria"/>
                          <a:cs typeface="Times New Roman"/>
                        </a:rPr>
                        <a:t>CA</a:t>
                      </a: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8600" y="228600"/>
            <a:ext cx="1066800" cy="338554"/>
          </a:xfrm>
          <a:prstGeom prst="rect">
            <a:avLst/>
          </a:prstGeom>
          <a:noFill/>
        </p:spPr>
        <p:txBody>
          <a:bodyPr wrap="square" rtlCol="0">
            <a:spAutoFit/>
          </a:bodyPr>
          <a:lstStyle/>
          <a:p>
            <a:r>
              <a:rPr lang="en-US" sz="1600" dirty="0" smtClean="0">
                <a:solidFill>
                  <a:srgbClr val="7030A0"/>
                </a:solidFill>
                <a:latin typeface="Arial Rounded MT Bold" pitchFamily="34" charset="0"/>
              </a:rPr>
              <a:t>Wineries</a:t>
            </a:r>
            <a:endParaRPr lang="en-US" sz="1600" dirty="0">
              <a:solidFill>
                <a:srgbClr val="7030A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85800"/>
          <a:ext cx="8458200" cy="5552195"/>
        </p:xfrm>
        <a:graphic>
          <a:graphicData uri="http://schemas.openxmlformats.org/drawingml/2006/table">
            <a:tbl>
              <a:tblPr/>
              <a:tblGrid>
                <a:gridCol w="2062185"/>
                <a:gridCol w="2132005"/>
                <a:gridCol w="2132005"/>
                <a:gridCol w="2132005"/>
              </a:tblGrid>
              <a:tr h="435172">
                <a:tc gridSpan="4">
                  <a:txBody>
                    <a:bodyPr/>
                    <a:lstStyle/>
                    <a:p>
                      <a:pPr marL="0" marR="0" algn="ctr">
                        <a:lnSpc>
                          <a:spcPct val="115000"/>
                        </a:lnSpc>
                        <a:spcBef>
                          <a:spcPts val="0"/>
                        </a:spcBef>
                        <a:spcAft>
                          <a:spcPts val="0"/>
                        </a:spcAft>
                      </a:pPr>
                      <a:r>
                        <a:rPr lang="en-US" sz="1800" b="1" kern="1200" baseline="0" dirty="0">
                          <a:solidFill>
                            <a:srgbClr val="000000"/>
                          </a:solidFill>
                          <a:latin typeface="+mj-lt"/>
                          <a:ea typeface="Cambria"/>
                          <a:cs typeface="Times New Roman"/>
                        </a:rPr>
                        <a:t>SUMMARY OF STANDARDS FOR WINERIES AND </a:t>
                      </a:r>
                      <a:r>
                        <a:rPr lang="en-US" sz="1800" b="1" kern="1200" baseline="0" dirty="0" smtClean="0">
                          <a:solidFill>
                            <a:srgbClr val="000000"/>
                          </a:solidFill>
                          <a:latin typeface="+mj-lt"/>
                          <a:ea typeface="Cambria"/>
                          <a:cs typeface="Times New Roman"/>
                        </a:rPr>
                        <a:t>BREWERIES, part 2 </a:t>
                      </a:r>
                      <a:endParaRPr lang="en-US" sz="1800" baseline="0" dirty="0">
                        <a:latin typeface="+mj-lt"/>
                        <a:ea typeface="Calibri"/>
                        <a:cs typeface="Times New Roman"/>
                      </a:endParaRPr>
                    </a:p>
                  </a:txBody>
                  <a:tcPr marL="38788" marR="38788" marT="8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04716">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Events,</a:t>
                      </a:r>
                      <a:r>
                        <a:rPr lang="en-US" sz="1800" kern="1200" dirty="0">
                          <a:solidFill>
                            <a:srgbClr val="000000"/>
                          </a:solidFill>
                          <a:latin typeface="+mj-lt"/>
                          <a:ea typeface="Cambria"/>
                          <a:cs typeface="Times New Roman"/>
                        </a:rPr>
                        <a:t> </a:t>
                      </a:r>
                      <a:r>
                        <a:rPr lang="en-US" sz="1800" b="1" kern="1200" dirty="0">
                          <a:solidFill>
                            <a:srgbClr val="000000"/>
                          </a:solidFill>
                          <a:latin typeface="+mj-lt"/>
                          <a:ea typeface="Cambria"/>
                          <a:cs typeface="Times New Roman"/>
                        </a:rPr>
                        <a:t>Indoor</a:t>
                      </a:r>
                      <a:r>
                        <a:rPr lang="en-US" sz="1800" kern="1200" dirty="0">
                          <a:solidFill>
                            <a:srgbClr val="000000"/>
                          </a:solidFill>
                          <a:latin typeface="+mj-lt"/>
                          <a:ea typeface="Cambria"/>
                          <a:cs typeface="Times New Roman"/>
                        </a:rPr>
                        <a:t>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(tastings, classes</a:t>
                      </a:r>
                      <a:r>
                        <a:rPr lang="en-US" sz="1800" kern="1200" dirty="0">
                          <a:solidFill>
                            <a:srgbClr val="000000"/>
                          </a:solidFill>
                          <a:latin typeface="+mj-lt"/>
                          <a:ea typeface="Cambria"/>
                          <a:cs typeface="Times New Roman"/>
                        </a:rPr>
                        <a:t>)</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RA , RR or w/in 200’ of a parcel with a residence: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11:00 AM</a:t>
                      </a:r>
                      <a:r>
                        <a:rPr lang="en-US" sz="1800" kern="1200" baseline="0" dirty="0" smtClean="0">
                          <a:solidFill>
                            <a:srgbClr val="000000"/>
                          </a:solidFill>
                          <a:latin typeface="+mj-lt"/>
                          <a:ea typeface="Cambria"/>
                          <a:cs typeface="Times New Roman"/>
                        </a:rPr>
                        <a:t> </a:t>
                      </a:r>
                      <a:r>
                        <a:rPr lang="en-US" sz="1800" kern="1200" dirty="0" smtClean="0">
                          <a:solidFill>
                            <a:srgbClr val="000000"/>
                          </a:solidFill>
                          <a:latin typeface="+mj-lt"/>
                          <a:ea typeface="Cambria"/>
                          <a:cs typeface="Times New Roman"/>
                        </a:rPr>
                        <a:t>- 6:00 PM</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A, CA: </a:t>
                      </a:r>
                      <a:r>
                        <a:rPr lang="en-US" sz="1800" kern="1200" dirty="0" smtClean="0">
                          <a:solidFill>
                            <a:srgbClr val="000000"/>
                          </a:solidFill>
                          <a:latin typeface="+mj-lt"/>
                          <a:ea typeface="Cambria"/>
                          <a:cs typeface="Times New Roman"/>
                        </a:rPr>
                        <a:t>11:00 AM - 9:00 PM</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55712">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Events, Outdoor</a:t>
                      </a:r>
                      <a:r>
                        <a:rPr lang="en-US" sz="1800" kern="1200" dirty="0">
                          <a:solidFill>
                            <a:srgbClr val="000000"/>
                          </a:solidFill>
                          <a:latin typeface="+mj-lt"/>
                          <a:ea typeface="Cambria"/>
                          <a:cs typeface="Times New Roman"/>
                        </a:rPr>
                        <a:t> </a:t>
                      </a:r>
                      <a:r>
                        <a:rPr lang="en-US" sz="1800" b="1" kern="1200" dirty="0">
                          <a:solidFill>
                            <a:srgbClr val="000000"/>
                          </a:solidFill>
                          <a:latin typeface="+mj-lt"/>
                          <a:ea typeface="Cambria"/>
                          <a:cs typeface="Times New Roman"/>
                        </a:rPr>
                        <a:t>(small)</a:t>
                      </a:r>
                      <a:r>
                        <a:rPr lang="en-US" sz="1800" kern="1200" dirty="0">
                          <a:solidFill>
                            <a:srgbClr val="000000"/>
                          </a:solidFill>
                          <a:latin typeface="+mj-lt"/>
                          <a:ea typeface="Cambria"/>
                          <a:cs typeface="Times New Roman"/>
                        </a:rPr>
                        <a:t>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(Such as tastings, </a:t>
                      </a:r>
                      <a:r>
                        <a:rPr lang="en-US" sz="1800" kern="1200" dirty="0" smtClean="0">
                          <a:solidFill>
                            <a:srgbClr val="000000"/>
                          </a:solidFill>
                          <a:latin typeface="+mj-lt"/>
                          <a:ea typeface="Cambria"/>
                          <a:cs typeface="Times New Roman"/>
                        </a:rPr>
                        <a:t>and </a:t>
                      </a:r>
                      <a:r>
                        <a:rPr lang="en-US" sz="1800" kern="1200" dirty="0">
                          <a:solidFill>
                            <a:srgbClr val="000000"/>
                          </a:solidFill>
                          <a:latin typeface="+mj-lt"/>
                          <a:ea typeface="Cambria"/>
                          <a:cs typeface="Times New Roman"/>
                        </a:rPr>
                        <a:t>tours)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RA , RR or w/in 500’ of a parcel with a residence: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Up to 25 </a:t>
                      </a:r>
                      <a:r>
                        <a:rPr lang="en-US" sz="1800" kern="1200" dirty="0">
                          <a:solidFill>
                            <a:srgbClr val="000000"/>
                          </a:solidFill>
                          <a:latin typeface="+mj-lt"/>
                          <a:ea typeface="Cambria"/>
                          <a:cs typeface="Times New Roman"/>
                        </a:rPr>
                        <a:t>guests, </a:t>
                      </a:r>
                      <a:r>
                        <a:rPr lang="en-US" sz="1800" kern="1200" dirty="0" smtClean="0">
                          <a:solidFill>
                            <a:srgbClr val="000000"/>
                          </a:solidFill>
                          <a:latin typeface="+mj-lt"/>
                          <a:ea typeface="Cambria"/>
                          <a:cs typeface="Times New Roman"/>
                        </a:rPr>
                        <a:t>11:00 AM</a:t>
                      </a:r>
                      <a:r>
                        <a:rPr lang="en-US" sz="1800" kern="1200" baseline="0" dirty="0" smtClean="0">
                          <a:solidFill>
                            <a:srgbClr val="000000"/>
                          </a:solidFill>
                          <a:latin typeface="+mj-lt"/>
                          <a:ea typeface="Cambria"/>
                          <a:cs typeface="Times New Roman"/>
                        </a:rPr>
                        <a:t> </a:t>
                      </a:r>
                      <a:r>
                        <a:rPr lang="en-US" sz="1800" kern="1200" dirty="0" smtClean="0">
                          <a:solidFill>
                            <a:srgbClr val="000000"/>
                          </a:solidFill>
                          <a:latin typeface="+mj-lt"/>
                          <a:ea typeface="Cambria"/>
                          <a:cs typeface="Times New Roman"/>
                        </a:rPr>
                        <a:t>- 6:00 PM</a:t>
                      </a:r>
                      <a:r>
                        <a:rPr lang="en-US" sz="1800" kern="1200" baseline="0" dirty="0" smtClean="0">
                          <a:solidFill>
                            <a:srgbClr val="000000"/>
                          </a:solidFill>
                          <a:latin typeface="+mj-lt"/>
                          <a:ea typeface="Cambria"/>
                          <a:cs typeface="Times New Roman"/>
                        </a:rPr>
                        <a:t> (extended hours </a:t>
                      </a:r>
                      <a:r>
                        <a:rPr lang="en-US" sz="1800" kern="1200" baseline="0" dirty="0" err="1" smtClean="0">
                          <a:solidFill>
                            <a:srgbClr val="000000"/>
                          </a:solidFill>
                          <a:latin typeface="+mj-lt"/>
                          <a:ea typeface="Cambria"/>
                          <a:cs typeface="Times New Roman"/>
                        </a:rPr>
                        <a:t>req’s</a:t>
                      </a:r>
                      <a:r>
                        <a:rPr lang="en-US" sz="1800" kern="1200" baseline="0" dirty="0" smtClean="0">
                          <a:solidFill>
                            <a:srgbClr val="000000"/>
                          </a:solidFill>
                          <a:latin typeface="+mj-lt"/>
                          <a:ea typeface="Cambria"/>
                          <a:cs typeface="Times New Roman"/>
                        </a:rPr>
                        <a:t> CUP)</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Up to 50 guests with </a:t>
                      </a:r>
                      <a:r>
                        <a:rPr lang="en-US" sz="1800" kern="1200" dirty="0" smtClean="0">
                          <a:solidFill>
                            <a:srgbClr val="000000"/>
                          </a:solidFill>
                          <a:latin typeface="+mj-lt"/>
                          <a:ea typeface="Cambria"/>
                          <a:cs typeface="Times New Roman"/>
                        </a:rPr>
                        <a:t>CUP</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A, CA</a:t>
                      </a:r>
                      <a:r>
                        <a:rPr lang="en-US" sz="1800" kern="1200" dirty="0">
                          <a:solidFill>
                            <a:srgbClr val="000000"/>
                          </a:solidFill>
                          <a:latin typeface="+mj-lt"/>
                          <a:ea typeface="Cambria"/>
                          <a:cs typeface="Times New Roman"/>
                        </a:rPr>
                        <a:t>: Up to 50 guests, </a:t>
                      </a:r>
                      <a:r>
                        <a:rPr lang="en-US" sz="1800" kern="1200" dirty="0" smtClean="0">
                          <a:solidFill>
                            <a:srgbClr val="000000"/>
                          </a:solidFill>
                          <a:latin typeface="+mj-lt"/>
                          <a:ea typeface="Cambria"/>
                          <a:cs typeface="Times New Roman"/>
                        </a:rPr>
                        <a:t>11:00 AM - 6:00 </a:t>
                      </a:r>
                      <a:r>
                        <a:rPr lang="en-US" sz="1800" kern="1200" dirty="0">
                          <a:solidFill>
                            <a:srgbClr val="000000"/>
                          </a:solidFill>
                          <a:latin typeface="+mj-lt"/>
                          <a:ea typeface="Cambria"/>
                          <a:cs typeface="Times New Roman"/>
                        </a:rPr>
                        <a:t>PM</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90600">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Events, Outdoor (large)</a:t>
                      </a:r>
                      <a:r>
                        <a:rPr lang="en-US" sz="1800" kern="1200" dirty="0">
                          <a:solidFill>
                            <a:srgbClr val="000000"/>
                          </a:solidFill>
                          <a:latin typeface="+mj-lt"/>
                          <a:ea typeface="Cambria"/>
                          <a:cs typeface="Times New Roman"/>
                        </a:rPr>
                        <a:t> </a:t>
                      </a: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libri"/>
                          <a:cs typeface="Times New Roman"/>
                        </a:rPr>
                        <a:t>(&gt;50 guests)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(Passport </a:t>
                      </a:r>
                      <a:r>
                        <a:rPr lang="en-US" sz="1800" kern="1200" dirty="0">
                          <a:solidFill>
                            <a:srgbClr val="000000"/>
                          </a:solidFill>
                          <a:latin typeface="+mj-lt"/>
                          <a:ea typeface="Cambria"/>
                          <a:cs typeface="Times New Roman"/>
                        </a:rPr>
                        <a:t>Days)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10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11:00-9:00 </a:t>
                      </a:r>
                      <a:r>
                        <a:rPr lang="en-US" sz="1800" kern="1200" dirty="0" smtClean="0">
                          <a:solidFill>
                            <a:srgbClr val="000000"/>
                          </a:solidFill>
                          <a:latin typeface="+mj-lt"/>
                          <a:ea typeface="Cambria"/>
                          <a:cs typeface="Times New Roman"/>
                        </a:rPr>
                        <a:t>P</a:t>
                      </a:r>
                    </a:p>
                    <a:p>
                      <a:pPr marL="0" marR="0">
                        <a:lnSpc>
                          <a:spcPct val="115000"/>
                        </a:lnSpc>
                        <a:spcBef>
                          <a:spcPts val="0"/>
                        </a:spcBef>
                        <a:spcAft>
                          <a:spcPts val="0"/>
                        </a:spcAft>
                      </a:pP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CUP for &gt; 10</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16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11:00-9:00 PM</a:t>
                      </a:r>
                      <a:endParaRPr lang="en-US" sz="1800" dirty="0">
                        <a:latin typeface="+mj-lt"/>
                        <a:ea typeface="Calibri"/>
                        <a:cs typeface="Times New Roman"/>
                      </a:endParaRPr>
                    </a:p>
                    <a:p>
                      <a:pPr marL="0" marR="0">
                        <a:lnSpc>
                          <a:spcPct val="115000"/>
                        </a:lnSpc>
                        <a:spcBef>
                          <a:spcPts val="0"/>
                        </a:spcBef>
                        <a:spcAft>
                          <a:spcPts val="0"/>
                        </a:spcAft>
                      </a:pPr>
                      <a:endParaRPr lang="en-US" sz="1800" dirty="0" smtClean="0">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0000"/>
                          </a:solidFill>
                          <a:latin typeface="+mj-lt"/>
                          <a:ea typeface="Cambria"/>
                          <a:cs typeface="Times New Roman"/>
                        </a:rPr>
                        <a:t>CUP for &gt; 10</a:t>
                      </a:r>
                      <a:endParaRPr kumimoji="0" lang="en-US" sz="1800" kern="1200" dirty="0" smtClean="0">
                        <a:solidFill>
                          <a:schemeClr val="tx1"/>
                        </a:solidFill>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20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11:00-9:00 PM</a:t>
                      </a:r>
                    </a:p>
                    <a:p>
                      <a:pPr marL="0" marR="0">
                        <a:lnSpc>
                          <a:spcPct val="115000"/>
                        </a:lnSpc>
                        <a:spcBef>
                          <a:spcPts val="0"/>
                        </a:spcBef>
                        <a:spcAft>
                          <a:spcPts val="0"/>
                        </a:spcAft>
                      </a:pPr>
                      <a:endParaRPr lang="en-US" sz="1800" kern="1200" dirty="0" smtClean="0">
                        <a:solidFill>
                          <a:srgbClr val="000000"/>
                        </a:solidFill>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0000"/>
                          </a:solidFill>
                          <a:latin typeface="+mj-lt"/>
                          <a:ea typeface="Cambria"/>
                          <a:cs typeface="Times New Roman"/>
                        </a:rPr>
                        <a:t>CUP for &gt; 10</a:t>
                      </a:r>
                      <a:endParaRPr kumimoji="0" lang="en-US" sz="1800" kern="1200" dirty="0" smtClean="0">
                        <a:solidFill>
                          <a:schemeClr val="tx1"/>
                        </a:solidFill>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675">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Maximum Number of Guests</a:t>
                      </a:r>
                      <a:r>
                        <a:rPr lang="en-US" sz="1800" kern="1200" dirty="0">
                          <a:solidFill>
                            <a:srgbClr val="000000"/>
                          </a:solidFill>
                          <a:latin typeface="+mj-lt"/>
                          <a:ea typeface="Cambria"/>
                          <a:cs typeface="Times New Roman"/>
                        </a:rPr>
                        <a:t> </a:t>
                      </a:r>
                      <a:r>
                        <a:rPr lang="en-US" sz="1800" b="1" kern="1200" dirty="0" smtClean="0">
                          <a:solidFill>
                            <a:srgbClr val="000000"/>
                          </a:solidFill>
                          <a:latin typeface="+mj-lt"/>
                          <a:ea typeface="Cambria"/>
                          <a:cs typeface="Times New Roman"/>
                        </a:rPr>
                        <a:t>at events</a:t>
                      </a:r>
                      <a:endParaRPr lang="en-US" sz="1800" b="1"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Specified by the use permit, considering site </a:t>
                      </a:r>
                      <a:r>
                        <a:rPr lang="en-US" sz="1800" kern="1200" dirty="0" smtClean="0">
                          <a:solidFill>
                            <a:srgbClr val="000000"/>
                          </a:solidFill>
                          <a:latin typeface="+mj-lt"/>
                          <a:ea typeface="Cambria"/>
                          <a:cs typeface="Times New Roman"/>
                        </a:rPr>
                        <a:t>characteristics: road </a:t>
                      </a:r>
                      <a:r>
                        <a:rPr lang="en-US" sz="1800" kern="1200" dirty="0">
                          <a:solidFill>
                            <a:srgbClr val="000000"/>
                          </a:solidFill>
                          <a:latin typeface="+mj-lt"/>
                          <a:ea typeface="Cambria"/>
                          <a:cs typeface="Times New Roman"/>
                        </a:rPr>
                        <a:t>access, parking, proximity to residences</a:t>
                      </a:r>
                      <a:r>
                        <a:rPr lang="en-US" sz="1800" kern="1200" dirty="0" smtClean="0">
                          <a:solidFill>
                            <a:srgbClr val="000000"/>
                          </a:solidFill>
                          <a:latin typeface="+mj-lt"/>
                          <a:ea typeface="Cambria"/>
                          <a:cs typeface="Times New Roman"/>
                        </a:rPr>
                        <a:t>,</a:t>
                      </a:r>
                      <a:r>
                        <a:rPr lang="en-US" sz="1800" kern="1200" baseline="0" dirty="0" smtClean="0">
                          <a:solidFill>
                            <a:srgbClr val="000000"/>
                          </a:solidFill>
                          <a:latin typeface="+mj-lt"/>
                          <a:ea typeface="Cambria"/>
                          <a:cs typeface="Times New Roman"/>
                        </a:rPr>
                        <a:t> noise issues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39489">
                <a:tc>
                  <a:txBody>
                    <a:bodyPr/>
                    <a:lstStyle/>
                    <a:p>
                      <a:pPr marL="0" marR="0">
                        <a:lnSpc>
                          <a:spcPct val="115000"/>
                        </a:lnSpc>
                        <a:spcBef>
                          <a:spcPts val="0"/>
                        </a:spcBef>
                        <a:spcAft>
                          <a:spcPts val="0"/>
                        </a:spcAft>
                      </a:pPr>
                      <a:r>
                        <a:rPr lang="en-US" sz="1800" b="1" kern="1200">
                          <a:solidFill>
                            <a:srgbClr val="000000"/>
                          </a:solidFill>
                          <a:latin typeface="+mj-lt"/>
                          <a:ea typeface="Cambria"/>
                          <a:cs typeface="Times New Roman"/>
                        </a:rPr>
                        <a:t>Outdoor amplified music</a:t>
                      </a:r>
                      <a:r>
                        <a:rPr lang="en-US" sz="1800" kern="1200">
                          <a:solidFill>
                            <a:srgbClr val="000000"/>
                          </a:solidFill>
                          <a:latin typeface="+mj-lt"/>
                          <a:ea typeface="Cambria"/>
                          <a:cs typeface="Times New Roman"/>
                        </a:rPr>
                        <a:t> </a:t>
                      </a:r>
                      <a:endParaRPr lang="en-US" sz="180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Amplified music permit required. </a:t>
                      </a: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baseline="0" dirty="0" smtClean="0">
                          <a:solidFill>
                            <a:srgbClr val="000000"/>
                          </a:solidFill>
                          <a:latin typeface="+mj-lt"/>
                          <a:ea typeface="Cambria"/>
                          <a:cs typeface="Times New Roman"/>
                        </a:rPr>
                        <a:t> - noticed, </a:t>
                      </a:r>
                      <a:r>
                        <a:rPr lang="en-US" sz="1800" kern="1200" dirty="0" smtClean="0">
                          <a:solidFill>
                            <a:srgbClr val="000000"/>
                          </a:solidFill>
                          <a:latin typeface="+mj-lt"/>
                          <a:ea typeface="Cambria"/>
                          <a:cs typeface="Times New Roman"/>
                        </a:rPr>
                        <a:t>discretionary</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3" name="TextBox 2"/>
          <p:cNvSpPr txBox="1"/>
          <p:nvPr/>
        </p:nvSpPr>
        <p:spPr>
          <a:xfrm>
            <a:off x="228600" y="228600"/>
            <a:ext cx="1066800" cy="338554"/>
          </a:xfrm>
          <a:prstGeom prst="rect">
            <a:avLst/>
          </a:prstGeom>
          <a:noFill/>
        </p:spPr>
        <p:txBody>
          <a:bodyPr wrap="square" rtlCol="0">
            <a:spAutoFit/>
          </a:bodyPr>
          <a:lstStyle/>
          <a:p>
            <a:r>
              <a:rPr lang="en-US" sz="1600" dirty="0" smtClean="0">
                <a:solidFill>
                  <a:srgbClr val="7030A0"/>
                </a:solidFill>
                <a:latin typeface="Arial Rounded MT Bold" pitchFamily="34" charset="0"/>
              </a:rPr>
              <a:t>Wineries</a:t>
            </a:r>
            <a:endParaRPr lang="en-US" sz="1600" dirty="0">
              <a:solidFill>
                <a:srgbClr val="7030A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457200"/>
            <a:ext cx="7772400" cy="1143000"/>
          </a:xfrm>
        </p:spPr>
        <p:txBody>
          <a:bodyPr/>
          <a:lstStyle/>
          <a:p>
            <a:pPr eaLnBrk="1" hangingPunct="1"/>
            <a:r>
              <a:rPr lang="en-US" altLang="en-US" sz="3200" dirty="0" smtClean="0"/>
              <a:t>Commercial Weddings in Residential or Agricultural Districts</a:t>
            </a:r>
          </a:p>
        </p:txBody>
      </p:sp>
      <p:sp>
        <p:nvSpPr>
          <p:cNvPr id="3" name="Content Placeholder 2"/>
          <p:cNvSpPr>
            <a:spLocks noGrp="1"/>
          </p:cNvSpPr>
          <p:nvPr>
            <p:ph sz="quarter" idx="1"/>
          </p:nvPr>
        </p:nvSpPr>
        <p:spPr>
          <a:xfrm>
            <a:off x="914400" y="1676400"/>
            <a:ext cx="7772400" cy="4572000"/>
          </a:xfrm>
        </p:spPr>
        <p:txBody>
          <a:bodyPr>
            <a:normAutofit fontScale="62500" lnSpcReduction="20000"/>
          </a:bodyPr>
          <a:lstStyle/>
          <a:p>
            <a:pPr marL="274320" indent="-274320" eaLnBrk="1" fontAlgn="auto" hangingPunct="1">
              <a:spcBef>
                <a:spcPts val="580"/>
              </a:spcBef>
              <a:spcAft>
                <a:spcPts val="0"/>
              </a:spcAft>
              <a:buFont typeface="Wingdings 2"/>
              <a:buChar char=""/>
              <a:defRPr/>
            </a:pPr>
            <a:r>
              <a:rPr lang="en-US" b="1" i="1" dirty="0" smtClean="0">
                <a:latin typeface="+mj-lt"/>
              </a:rPr>
              <a:t>GOAL:</a:t>
            </a:r>
            <a:r>
              <a:rPr lang="en-US" b="1" dirty="0" smtClean="0">
                <a:latin typeface="+mj-lt"/>
              </a:rPr>
              <a:t>  </a:t>
            </a:r>
            <a:r>
              <a:rPr lang="en-US" dirty="0" smtClean="0">
                <a:latin typeface="+mj-lt"/>
              </a:rPr>
              <a:t>Limit commercial weddings on residential and agricultural parcels, with standards to protect adjacent residences and farmland</a:t>
            </a:r>
          </a:p>
          <a:p>
            <a:pPr marL="274320" indent="-274320" eaLnBrk="1" fontAlgn="auto" hangingPunct="1">
              <a:spcBef>
                <a:spcPts val="580"/>
              </a:spcBef>
              <a:spcAft>
                <a:spcPts val="0"/>
              </a:spcAft>
              <a:buFont typeface="Wingdings 2"/>
              <a:buChar char=""/>
              <a:defRPr/>
            </a:pPr>
            <a:endParaRPr lang="en-US" b="1" i="1" dirty="0" smtClean="0">
              <a:latin typeface="+mj-lt"/>
            </a:endParaRPr>
          </a:p>
          <a:p>
            <a:pPr marL="274320" indent="-274320" eaLnBrk="1" fontAlgn="auto" hangingPunct="1">
              <a:spcBef>
                <a:spcPts val="580"/>
              </a:spcBef>
              <a:spcAft>
                <a:spcPts val="0"/>
              </a:spcAft>
              <a:buFont typeface="Wingdings 2"/>
              <a:buNone/>
              <a:defRPr/>
            </a:pPr>
            <a:r>
              <a:rPr lang="en-US" b="1" i="1" dirty="0" smtClean="0">
                <a:latin typeface="+mj-lt"/>
              </a:rPr>
              <a:t>Standards:</a:t>
            </a:r>
          </a:p>
          <a:p>
            <a:pPr marL="274320" indent="-274320" eaLnBrk="1" fontAlgn="auto" hangingPunct="1">
              <a:spcBef>
                <a:spcPts val="580"/>
              </a:spcBef>
              <a:spcAft>
                <a:spcPts val="0"/>
              </a:spcAft>
              <a:buFont typeface="Wingdings 2"/>
              <a:buChar char=""/>
              <a:defRPr/>
            </a:pPr>
            <a:r>
              <a:rPr lang="en-US" dirty="0" smtClean="0">
                <a:latin typeface="+mj-lt"/>
              </a:rPr>
              <a:t>Residential - Allow </a:t>
            </a:r>
            <a:r>
              <a:rPr lang="en-US" i="1" dirty="0" smtClean="0">
                <a:latin typeface="+mj-lt"/>
              </a:rPr>
              <a:t>only</a:t>
            </a:r>
            <a:r>
              <a:rPr lang="en-US" dirty="0" smtClean="0">
                <a:latin typeface="+mj-lt"/>
              </a:rPr>
              <a:t> in rural areas outside the Coastal Zone, in the RA and RR zone districts</a:t>
            </a:r>
          </a:p>
          <a:p>
            <a:pPr marL="274320" indent="-274320" eaLnBrk="1" fontAlgn="auto" hangingPunct="1">
              <a:spcBef>
                <a:spcPts val="580"/>
              </a:spcBef>
              <a:spcAft>
                <a:spcPts val="0"/>
              </a:spcAft>
              <a:buFont typeface="Wingdings 2"/>
              <a:buChar char=""/>
              <a:defRPr/>
            </a:pPr>
            <a:r>
              <a:rPr lang="en-US" dirty="0" smtClean="0">
                <a:latin typeface="+mj-lt"/>
              </a:rPr>
              <a:t>Agricultural - On A and CA, permitted </a:t>
            </a:r>
            <a:r>
              <a:rPr lang="en-US" i="1" dirty="0" smtClean="0">
                <a:latin typeface="+mj-lt"/>
              </a:rPr>
              <a:t>only</a:t>
            </a:r>
            <a:r>
              <a:rPr lang="en-US" dirty="0" smtClean="0">
                <a:latin typeface="+mj-lt"/>
              </a:rPr>
              <a:t> where secondary to a winery or vineyard</a:t>
            </a:r>
          </a:p>
          <a:p>
            <a:pPr marL="274320" indent="-274320" eaLnBrk="1" fontAlgn="auto" hangingPunct="1">
              <a:spcBef>
                <a:spcPts val="580"/>
              </a:spcBef>
              <a:spcAft>
                <a:spcPts val="0"/>
              </a:spcAft>
              <a:buFont typeface="Wingdings 2"/>
              <a:buChar char=""/>
              <a:defRPr/>
            </a:pPr>
            <a:r>
              <a:rPr lang="en-US" i="1" dirty="0" smtClean="0">
                <a:latin typeface="+mj-lt"/>
              </a:rPr>
              <a:t>Always</a:t>
            </a:r>
            <a:r>
              <a:rPr lang="en-US" dirty="0" smtClean="0">
                <a:latin typeface="+mj-lt"/>
              </a:rPr>
              <a:t> requires CUP and neighborhood meeting</a:t>
            </a:r>
          </a:p>
          <a:p>
            <a:pPr marL="274320" indent="-274320" eaLnBrk="1" fontAlgn="auto" hangingPunct="1">
              <a:spcBef>
                <a:spcPts val="580"/>
              </a:spcBef>
              <a:spcAft>
                <a:spcPts val="0"/>
              </a:spcAft>
              <a:buFont typeface="Wingdings 2"/>
              <a:buChar char=""/>
              <a:defRPr/>
            </a:pPr>
            <a:r>
              <a:rPr lang="en-US" dirty="0" smtClean="0">
                <a:latin typeface="+mj-lt"/>
              </a:rPr>
              <a:t>Minimum parcel size of 8 acres to buffer from neighbors</a:t>
            </a:r>
          </a:p>
          <a:p>
            <a:pPr marL="274320" indent="-274320" eaLnBrk="1" fontAlgn="auto" hangingPunct="1">
              <a:spcBef>
                <a:spcPts val="580"/>
              </a:spcBef>
              <a:spcAft>
                <a:spcPts val="0"/>
              </a:spcAft>
              <a:buFont typeface="Wingdings 2"/>
              <a:buChar char=""/>
              <a:defRPr/>
            </a:pPr>
            <a:r>
              <a:rPr lang="en-US" dirty="0" smtClean="0">
                <a:latin typeface="+mj-lt"/>
              </a:rPr>
              <a:t>Notice to neighbors and on-site contact person required for each event</a:t>
            </a:r>
          </a:p>
          <a:p>
            <a:pPr marL="274320" indent="-274320" eaLnBrk="1" fontAlgn="auto" hangingPunct="1">
              <a:spcBef>
                <a:spcPts val="580"/>
              </a:spcBef>
              <a:spcAft>
                <a:spcPts val="0"/>
              </a:spcAft>
              <a:buFont typeface="Wingdings 2"/>
              <a:buChar char=""/>
              <a:defRPr/>
            </a:pPr>
            <a:r>
              <a:rPr lang="en-US" dirty="0" smtClean="0">
                <a:latin typeface="+mj-lt"/>
              </a:rPr>
              <a:t>Permit conditions establish maximum number of guests,  events per year, wedding hours, limitations on outdoor music, as appropriate to the site and in response to neighborhood concerns</a:t>
            </a:r>
          </a:p>
          <a:p>
            <a:pPr marL="274320" indent="-274320" eaLnBrk="1" fontAlgn="auto" hangingPunct="1">
              <a:spcBef>
                <a:spcPts val="580"/>
              </a:spcBef>
              <a:spcAft>
                <a:spcPts val="0"/>
              </a:spcAft>
              <a:buFont typeface="Wingdings 2"/>
              <a:buChar char=""/>
              <a:defRPr/>
            </a:pPr>
            <a:r>
              <a:rPr lang="en-US" dirty="0" smtClean="0">
                <a:latin typeface="+mj-lt"/>
              </a:rPr>
              <a:t>Required to provide parking, emergency vehicle access, sanitation facilities and litter control</a:t>
            </a:r>
          </a:p>
          <a:p>
            <a:pPr marL="274320" indent="-274320" eaLnBrk="1" fontAlgn="auto" hangingPunct="1">
              <a:spcBef>
                <a:spcPts val="580"/>
              </a:spcBef>
              <a:spcAft>
                <a:spcPts val="0"/>
              </a:spcAft>
              <a:buFont typeface="Wingdings 2"/>
              <a:buChar char=""/>
              <a:defRPr/>
            </a:pPr>
            <a:r>
              <a:rPr lang="en-US" dirty="0" smtClean="0">
                <a:latin typeface="+mj-lt"/>
              </a:rPr>
              <a:t>Must conform to noise limits in General Plan</a:t>
            </a:r>
          </a:p>
          <a:p>
            <a:pPr marL="274320" indent="-274320" eaLnBrk="1" fontAlgn="auto" hangingPunct="1">
              <a:spcBef>
                <a:spcPts val="580"/>
              </a:spcBef>
              <a:spcAft>
                <a:spcPts val="0"/>
              </a:spcAft>
              <a:buFont typeface="Wingdings 2"/>
              <a:buChar char=""/>
              <a:defRPr/>
            </a:pPr>
            <a:r>
              <a:rPr lang="en-US" dirty="0" smtClean="0">
                <a:latin typeface="+mj-lt"/>
              </a:rPr>
              <a:t>Permit renewal required after 5 years</a:t>
            </a:r>
            <a:endParaRPr lang="en-US" b="1" dirty="0"/>
          </a:p>
        </p:txBody>
      </p:sp>
      <p:sp>
        <p:nvSpPr>
          <p:cNvPr id="4" name="TextBox 3"/>
          <p:cNvSpPr txBox="1"/>
          <p:nvPr/>
        </p:nvSpPr>
        <p:spPr>
          <a:xfrm>
            <a:off x="228600" y="228600"/>
            <a:ext cx="1219200" cy="338554"/>
          </a:xfrm>
          <a:prstGeom prst="rect">
            <a:avLst/>
          </a:prstGeom>
          <a:noFill/>
        </p:spPr>
        <p:txBody>
          <a:bodyPr wrap="square" rtlCol="0">
            <a:spAutoFit/>
          </a:bodyPr>
          <a:lstStyle/>
          <a:p>
            <a:r>
              <a:rPr lang="en-US" sz="1600" dirty="0" smtClean="0">
                <a:solidFill>
                  <a:srgbClr val="FF3399"/>
                </a:solidFill>
                <a:latin typeface="Arial Rounded MT Bold" pitchFamily="34" charset="0"/>
              </a:rPr>
              <a:t>Weddings</a:t>
            </a:r>
            <a:endParaRPr lang="en-US" sz="1600" dirty="0">
              <a:solidFill>
                <a:srgbClr val="FF3399"/>
              </a:solidFill>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0" y="457200"/>
            <a:ext cx="7772400" cy="1143000"/>
          </a:xfrm>
        </p:spPr>
        <p:txBody>
          <a:bodyPr/>
          <a:lstStyle/>
          <a:p>
            <a:pPr eaLnBrk="1" hangingPunct="1"/>
            <a:r>
              <a:rPr lang="en-US" altLang="en-US" sz="3200" dirty="0" smtClean="0"/>
              <a:t>Community Events and Fundraisers on Private Residential and Agricultural Property</a:t>
            </a:r>
          </a:p>
        </p:txBody>
      </p:sp>
      <p:sp>
        <p:nvSpPr>
          <p:cNvPr id="3" name="Content Placeholder 2"/>
          <p:cNvSpPr>
            <a:spLocks noGrp="1"/>
          </p:cNvSpPr>
          <p:nvPr>
            <p:ph sz="quarter" idx="1"/>
          </p:nvPr>
        </p:nvSpPr>
        <p:spPr>
          <a:xfrm>
            <a:off x="914400" y="1600200"/>
            <a:ext cx="7772400" cy="4572000"/>
          </a:xfrm>
        </p:spPr>
        <p:txBody>
          <a:bodyPr>
            <a:normAutofit fontScale="77500" lnSpcReduction="20000"/>
          </a:bodyPr>
          <a:lstStyle/>
          <a:p>
            <a:pPr marL="274320" indent="-274320" eaLnBrk="1" fontAlgn="auto" hangingPunct="1">
              <a:spcBef>
                <a:spcPts val="580"/>
              </a:spcBef>
              <a:spcAft>
                <a:spcPts val="0"/>
              </a:spcAft>
              <a:buFont typeface="Wingdings 2"/>
              <a:buNone/>
              <a:defRPr/>
            </a:pPr>
            <a:r>
              <a:rPr lang="en-US" sz="2300" b="1" i="1" dirty="0" smtClean="0">
                <a:latin typeface="+mj-lt"/>
              </a:rPr>
              <a:t>GOAL</a:t>
            </a:r>
            <a:r>
              <a:rPr lang="en-US" sz="2300" dirty="0" smtClean="0">
                <a:latin typeface="+mj-lt"/>
              </a:rPr>
              <a:t>:  </a:t>
            </a:r>
          </a:p>
          <a:p>
            <a:pPr marL="274320" indent="-274320" eaLnBrk="1" fontAlgn="auto" hangingPunct="1">
              <a:spcBef>
                <a:spcPts val="580"/>
              </a:spcBef>
              <a:spcAft>
                <a:spcPts val="0"/>
              </a:spcAft>
              <a:buFont typeface="Wingdings 2"/>
              <a:buNone/>
              <a:defRPr/>
            </a:pPr>
            <a:r>
              <a:rPr lang="en-US" sz="2300" dirty="0" smtClean="0">
                <a:latin typeface="+mj-lt"/>
              </a:rPr>
              <a:t>	Provide streamlined review process for community events and fundraisers on private residential property, while providing standards and appropriate reviews to protect neighboring properties</a:t>
            </a:r>
          </a:p>
          <a:p>
            <a:pPr marL="274320" indent="-274320" eaLnBrk="1" fontAlgn="auto" hangingPunct="1">
              <a:spcBef>
                <a:spcPts val="580"/>
              </a:spcBef>
              <a:spcAft>
                <a:spcPts val="0"/>
              </a:spcAft>
              <a:buFont typeface="Wingdings 2"/>
              <a:buNone/>
              <a:defRPr/>
            </a:pPr>
            <a:r>
              <a:rPr lang="en-US" sz="2300" dirty="0" smtClean="0">
                <a:latin typeface="+mj-lt"/>
              </a:rPr>
              <a:t>Example: Bonny </a:t>
            </a:r>
            <a:r>
              <a:rPr lang="en-US" sz="2300" dirty="0" err="1" smtClean="0">
                <a:latin typeface="+mj-lt"/>
              </a:rPr>
              <a:t>Doon</a:t>
            </a:r>
            <a:r>
              <a:rPr lang="en-US" sz="2300" dirty="0" smtClean="0">
                <a:latin typeface="+mj-lt"/>
              </a:rPr>
              <a:t> Art and Wine Festival</a:t>
            </a:r>
          </a:p>
          <a:p>
            <a:pPr marL="274320" indent="-274320" eaLnBrk="1" fontAlgn="auto" hangingPunct="1">
              <a:spcBef>
                <a:spcPts val="580"/>
              </a:spcBef>
              <a:spcAft>
                <a:spcPts val="0"/>
              </a:spcAft>
              <a:buFont typeface="Wingdings 2"/>
              <a:buNone/>
              <a:defRPr/>
            </a:pPr>
            <a:r>
              <a:rPr lang="en-US" sz="2300" b="1" i="1" dirty="0" smtClean="0">
                <a:latin typeface="+mj-lt"/>
              </a:rPr>
              <a:t>STANDARDS: </a:t>
            </a:r>
          </a:p>
          <a:p>
            <a:pPr marL="274320" indent="-274320" eaLnBrk="1" fontAlgn="auto" hangingPunct="1">
              <a:spcBef>
                <a:spcPts val="580"/>
              </a:spcBef>
              <a:spcAft>
                <a:spcPts val="0"/>
              </a:spcAft>
              <a:buFont typeface="Wingdings 2"/>
              <a:buChar char=""/>
              <a:defRPr/>
            </a:pPr>
            <a:r>
              <a:rPr lang="en-US" sz="2300" dirty="0" smtClean="0">
                <a:latin typeface="+mj-lt"/>
              </a:rPr>
              <a:t>Allow in residential and agricultural areas county-wide, where secondary to the main use of the parcel </a:t>
            </a:r>
          </a:p>
          <a:p>
            <a:pPr marL="274320" indent="-274320" eaLnBrk="1" fontAlgn="auto" hangingPunct="1">
              <a:spcBef>
                <a:spcPts val="580"/>
              </a:spcBef>
              <a:spcAft>
                <a:spcPts val="0"/>
              </a:spcAft>
              <a:buFont typeface="Wingdings 2"/>
              <a:buChar char=""/>
              <a:defRPr/>
            </a:pPr>
            <a:r>
              <a:rPr lang="en-US" sz="2300" dirty="0" smtClean="0">
                <a:latin typeface="+mj-lt"/>
              </a:rPr>
              <a:t>Notice to neighbors and on-site contact person required for each event</a:t>
            </a:r>
          </a:p>
          <a:p>
            <a:pPr marL="274320" indent="-274320" eaLnBrk="1" fontAlgn="auto" hangingPunct="1">
              <a:spcBef>
                <a:spcPts val="580"/>
              </a:spcBef>
              <a:spcAft>
                <a:spcPts val="0"/>
              </a:spcAft>
              <a:buFont typeface="Wingdings 2"/>
              <a:buChar char=""/>
              <a:defRPr/>
            </a:pPr>
            <a:r>
              <a:rPr lang="en-US" sz="2300" dirty="0" smtClean="0">
                <a:latin typeface="+mj-lt"/>
              </a:rPr>
              <a:t>One event requires a zoning clearance</a:t>
            </a:r>
          </a:p>
          <a:p>
            <a:pPr marL="548640" lvl="1" eaLnBrk="1" fontAlgn="auto" hangingPunct="1">
              <a:spcBef>
                <a:spcPts val="370"/>
              </a:spcBef>
              <a:spcAft>
                <a:spcPts val="0"/>
              </a:spcAft>
              <a:buFont typeface="Wingdings 2"/>
              <a:buChar char=""/>
              <a:defRPr/>
            </a:pPr>
            <a:r>
              <a:rPr lang="en-US" sz="2300" dirty="0" smtClean="0">
                <a:latin typeface="+mj-lt"/>
              </a:rPr>
              <a:t>Provide for parking and sanitation, control litter, obtain clearance from Fire Dept. and other agencies</a:t>
            </a:r>
          </a:p>
          <a:p>
            <a:pPr marL="274320" indent="-274320" eaLnBrk="1" fontAlgn="auto" hangingPunct="1">
              <a:spcBef>
                <a:spcPts val="580"/>
              </a:spcBef>
              <a:spcAft>
                <a:spcPts val="0"/>
              </a:spcAft>
              <a:buFont typeface="Wingdings 2"/>
              <a:buChar char=""/>
              <a:defRPr/>
            </a:pPr>
            <a:r>
              <a:rPr lang="en-US" sz="2300" dirty="0" smtClean="0">
                <a:latin typeface="+mj-lt"/>
              </a:rPr>
              <a:t>Maximum of two events per year - requires minor use permit</a:t>
            </a:r>
          </a:p>
          <a:p>
            <a:pPr marL="548640" lvl="1" eaLnBrk="1" fontAlgn="auto" hangingPunct="1">
              <a:spcBef>
                <a:spcPts val="370"/>
              </a:spcBef>
              <a:spcAft>
                <a:spcPts val="0"/>
              </a:spcAft>
              <a:buFont typeface="Wingdings 2"/>
              <a:buChar char=""/>
              <a:defRPr/>
            </a:pPr>
            <a:r>
              <a:rPr lang="en-US" sz="2300" dirty="0" smtClean="0">
                <a:latin typeface="+mj-lt"/>
              </a:rPr>
              <a:t>Permit conditions limiting event hours, frequency, outdoor amplified music, appropriate to the site and location</a:t>
            </a:r>
          </a:p>
          <a:p>
            <a:pPr marL="548640" lvl="1" eaLnBrk="1" fontAlgn="auto" hangingPunct="1">
              <a:spcBef>
                <a:spcPts val="370"/>
              </a:spcBef>
              <a:spcAft>
                <a:spcPts val="0"/>
              </a:spcAft>
              <a:defRPr/>
            </a:pPr>
            <a:r>
              <a:rPr lang="en-US" sz="2300" dirty="0" smtClean="0">
                <a:latin typeface="+mj-lt"/>
              </a:rPr>
              <a:t>Renewal of minor use permit required every 5 years </a:t>
            </a:r>
          </a:p>
          <a:p>
            <a:pPr marL="548640" lvl="1" eaLnBrk="1" fontAlgn="auto" hangingPunct="1">
              <a:spcBef>
                <a:spcPts val="370"/>
              </a:spcBef>
              <a:spcAft>
                <a:spcPts val="0"/>
              </a:spcAft>
              <a:buFont typeface="Wingdings 2"/>
              <a:buChar char=""/>
              <a:defRPr/>
            </a:pPr>
            <a:endParaRPr lang="en-US" sz="2200" dirty="0" smtClean="0">
              <a:latin typeface="+mj-lt"/>
            </a:endParaRPr>
          </a:p>
          <a:p>
            <a:pPr marL="274320" indent="-274320" eaLnBrk="1" fontAlgn="auto" hangingPunct="1">
              <a:spcBef>
                <a:spcPts val="580"/>
              </a:spcBef>
              <a:spcAft>
                <a:spcPts val="0"/>
              </a:spcAft>
              <a:buFont typeface="Wingdings 2"/>
              <a:buChar char=""/>
              <a:defRPr/>
            </a:pPr>
            <a:endParaRPr lang="en-US" sz="2400" dirty="0" smtClean="0">
              <a:latin typeface="+mj-lt"/>
            </a:endParaRPr>
          </a:p>
          <a:p>
            <a:pPr marL="274320" indent="-274320" eaLnBrk="1" fontAlgn="auto" hangingPunct="1">
              <a:spcBef>
                <a:spcPts val="580"/>
              </a:spcBef>
              <a:spcAft>
                <a:spcPts val="0"/>
              </a:spcAft>
              <a:buFont typeface="Wingdings 2"/>
              <a:buChar char=""/>
              <a:defRPr/>
            </a:pPr>
            <a:endParaRPr lang="en-US" sz="24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600" b="1" dirty="0" smtClean="0"/>
              <a:t>Structure of the Presentation</a:t>
            </a:r>
            <a:endParaRPr lang="en-US" sz="3600" b="1" dirty="0"/>
          </a:p>
        </p:txBody>
      </p:sp>
      <p:sp>
        <p:nvSpPr>
          <p:cNvPr id="3" name="Content Placeholder 2"/>
          <p:cNvSpPr>
            <a:spLocks noGrp="1"/>
          </p:cNvSpPr>
          <p:nvPr>
            <p:ph sz="quarter" idx="1"/>
          </p:nvPr>
        </p:nvSpPr>
        <p:spPr>
          <a:xfrm>
            <a:off x="838200" y="1524000"/>
            <a:ext cx="7772400" cy="44958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smtClean="0">
                <a:latin typeface="+mj-lt"/>
              </a:rPr>
              <a:t>Overview of Draft Code Modernization Proposal</a:t>
            </a:r>
          </a:p>
          <a:p>
            <a:pPr marL="548640" lvl="1" eaLnBrk="1" fontAlgn="auto" hangingPunct="1">
              <a:spcBef>
                <a:spcPts val="370"/>
              </a:spcBef>
              <a:spcAft>
                <a:spcPts val="0"/>
              </a:spcAft>
              <a:buFont typeface="Wingdings 2"/>
              <a:buNone/>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Detailed review of proposal for updating agricultural regulations</a:t>
            </a: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defRPr/>
            </a:pPr>
            <a:r>
              <a:rPr lang="en-US" dirty="0" smtClean="0">
                <a:latin typeface="+mj-lt"/>
              </a:rPr>
              <a:t>Handouts and sign-in sheet available</a:t>
            </a:r>
          </a:p>
          <a:p>
            <a:pPr marL="274320" indent="-274320" eaLnBrk="1" fontAlgn="auto" hangingPunct="1">
              <a:spcBef>
                <a:spcPts val="580"/>
              </a:spcBef>
              <a:spcAft>
                <a:spcPts val="0"/>
              </a:spcAft>
              <a:buNone/>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Questions as we go </a:t>
            </a: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Next steps</a:t>
            </a: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None/>
              <a:defRPr/>
            </a:pPr>
            <a:r>
              <a:rPr lang="en-US" dirty="0" smtClean="0">
                <a:latin typeface="+mj-lt"/>
              </a:rPr>
              <a:t>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sz="3600" dirty="0" smtClean="0"/>
              <a:t>Temporary Uses such as Sidewalk Sales and Farmers Markets</a:t>
            </a:r>
            <a:endParaRPr lang="en-US" sz="3600" dirty="0"/>
          </a:p>
        </p:txBody>
      </p:sp>
      <p:sp>
        <p:nvSpPr>
          <p:cNvPr id="3" name="Content Placeholder 2"/>
          <p:cNvSpPr>
            <a:spLocks noGrp="1"/>
          </p:cNvSpPr>
          <p:nvPr>
            <p:ph sz="quarter" idx="1"/>
          </p:nvPr>
        </p:nvSpPr>
        <p:spPr>
          <a:xfrm>
            <a:off x="457200" y="1752600"/>
            <a:ext cx="7772400" cy="4800600"/>
          </a:xfrm>
        </p:spPr>
        <p:txBody>
          <a:bodyPr>
            <a:normAutofit/>
          </a:bodyPr>
          <a:lstStyle/>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Temporary permit (Minor use permit ) </a:t>
            </a:r>
          </a:p>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Allow for up to 180 days per year, up to 3 years</a:t>
            </a:r>
          </a:p>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Allowed in all zone districts</a:t>
            </a:r>
          </a:p>
          <a:p>
            <a:pPr marL="274320" indent="-274320" eaLnBrk="1" fontAlgn="auto" hangingPunct="1">
              <a:spcBef>
                <a:spcPts val="580"/>
              </a:spcBef>
              <a:spcAft>
                <a:spcPts val="0"/>
              </a:spcAft>
              <a:buFont typeface="Arial" panose="020B0604020202020204" pitchFamily="34" charset="0"/>
              <a:buChar char="•"/>
              <a:defRPr/>
            </a:pPr>
            <a:r>
              <a:rPr lang="en-US" altLang="en-US" sz="2000" dirty="0" smtClean="0">
                <a:latin typeface="+mj-lt"/>
              </a:rPr>
              <a:t>35% of parking lot, max.</a:t>
            </a:r>
          </a:p>
          <a:p>
            <a:pPr marL="342900" indent="-342900" eaLnBrk="1" fontAlgn="auto" hangingPunct="1">
              <a:spcBef>
                <a:spcPct val="20000"/>
              </a:spcBef>
              <a:spcAft>
                <a:spcPts val="0"/>
              </a:spcAft>
              <a:buFont typeface="Arial" charset="0"/>
              <a:buChar char="•"/>
              <a:defRPr/>
            </a:pPr>
            <a:r>
              <a:rPr lang="en-US" altLang="en-US" sz="2000" dirty="0" smtClean="0">
                <a:latin typeface="+mj-lt"/>
              </a:rPr>
              <a:t>Seasonal sales (e.g. pumpkins)</a:t>
            </a:r>
          </a:p>
          <a:p>
            <a:pPr marL="0" indent="0" eaLnBrk="1" fontAlgn="auto" hangingPunct="1">
              <a:spcBef>
                <a:spcPct val="20000"/>
              </a:spcBef>
              <a:spcAft>
                <a:spcPts val="0"/>
              </a:spcAft>
              <a:buFont typeface="Wingdings 2" pitchFamily="18" charset="2"/>
              <a:buNone/>
              <a:defRPr/>
            </a:pPr>
            <a:r>
              <a:rPr lang="en-US" altLang="en-US" sz="2000" dirty="0">
                <a:latin typeface="+mj-lt"/>
              </a:rPr>
              <a:t> </a:t>
            </a:r>
            <a:r>
              <a:rPr lang="en-US" altLang="en-US" sz="2000" dirty="0" smtClean="0">
                <a:latin typeface="+mj-lt"/>
              </a:rPr>
              <a:t>     exempt </a:t>
            </a:r>
            <a:r>
              <a:rPr lang="en-US" sz="2000" dirty="0" smtClean="0">
                <a:latin typeface="+mj-lt"/>
              </a:rPr>
              <a:t>from permit requirement, </a:t>
            </a:r>
          </a:p>
          <a:p>
            <a:pPr marL="0" indent="0" eaLnBrk="1" fontAlgn="auto" hangingPunct="1">
              <a:spcBef>
                <a:spcPct val="20000"/>
              </a:spcBef>
              <a:spcAft>
                <a:spcPts val="0"/>
              </a:spcAft>
              <a:buFont typeface="Wingdings 2" pitchFamily="18" charset="2"/>
              <a:buNone/>
              <a:defRPr/>
            </a:pPr>
            <a:r>
              <a:rPr lang="en-US" sz="2000" dirty="0">
                <a:latin typeface="+mj-lt"/>
              </a:rPr>
              <a:t> </a:t>
            </a:r>
            <a:r>
              <a:rPr lang="en-US" sz="2000" dirty="0" smtClean="0">
                <a:latin typeface="+mj-lt"/>
              </a:rPr>
              <a:t>     subject to special site standards </a:t>
            </a:r>
          </a:p>
          <a:p>
            <a:pPr marL="0" indent="0" eaLnBrk="1" fontAlgn="auto" hangingPunct="1">
              <a:spcBef>
                <a:spcPct val="20000"/>
              </a:spcBef>
              <a:spcAft>
                <a:spcPts val="0"/>
              </a:spcAft>
              <a:buFont typeface="Wingdings 2" pitchFamily="18" charset="2"/>
              <a:buNone/>
              <a:defRPr/>
            </a:pPr>
            <a:r>
              <a:rPr lang="en-US" sz="2000" dirty="0" smtClean="0">
                <a:latin typeface="+mj-lt"/>
              </a:rPr>
              <a:t>      and limited hours</a:t>
            </a:r>
            <a:endParaRPr lang="en-US" sz="2000" dirty="0">
              <a:latin typeface="+mj-lt"/>
            </a:endParaRPr>
          </a:p>
        </p:txBody>
      </p:sp>
      <p:pic>
        <p:nvPicPr>
          <p:cNvPr id="38916" name="irc_mi" descr="http://mltnews.com/wp-content/uploads/2013/07/IMAG0990.jpg">
            <a:hlinkClick r:id="rId3"/>
          </p:cNvPr>
          <p:cNvPicPr>
            <a:picLocks noChangeAspect="1"/>
          </p:cNvPicPr>
          <p:nvPr/>
        </p:nvPicPr>
        <p:blipFill>
          <a:blip r:embed="rId4" cstate="print"/>
          <a:srcRect l="6848"/>
          <a:stretch>
            <a:fillRect/>
          </a:stretch>
        </p:blipFill>
        <p:spPr bwMode="auto">
          <a:xfrm>
            <a:off x="4495800" y="2743200"/>
            <a:ext cx="3792538" cy="2362200"/>
          </a:xfrm>
          <a:prstGeom prst="rect">
            <a:avLst/>
          </a:prstGeom>
          <a:noFill/>
          <a:ln w="9525">
            <a:noFill/>
            <a:miter lim="800000"/>
            <a:headEnd/>
            <a:tailEnd/>
          </a:ln>
        </p:spPr>
      </p:pic>
      <p:sp>
        <p:nvSpPr>
          <p:cNvPr id="5" name="TextBox 4"/>
          <p:cNvSpPr txBox="1"/>
          <p:nvPr/>
        </p:nvSpPr>
        <p:spPr>
          <a:xfrm>
            <a:off x="381000" y="228600"/>
            <a:ext cx="2057400" cy="338554"/>
          </a:xfrm>
          <a:prstGeom prst="rect">
            <a:avLst/>
          </a:prstGeom>
          <a:noFill/>
        </p:spPr>
        <p:txBody>
          <a:bodyPr wrap="square" rtlCol="0">
            <a:spAutoFit/>
          </a:bodyPr>
          <a:lstStyle/>
          <a:p>
            <a:r>
              <a:rPr lang="en-US" sz="1600" dirty="0" smtClean="0">
                <a:latin typeface="Arial Rounded MT Bold" pitchFamily="34" charset="0"/>
              </a:rPr>
              <a:t>Temporary</a:t>
            </a:r>
            <a:r>
              <a:rPr lang="en-US" sz="1600" b="1" dirty="0" smtClean="0">
                <a:latin typeface="Arial Rounded MT Bold" pitchFamily="34" charset="0"/>
              </a:rPr>
              <a:t> </a:t>
            </a:r>
            <a:r>
              <a:rPr lang="en-US" sz="1600" dirty="0" smtClean="0">
                <a:latin typeface="Arial Rounded MT Bold" pitchFamily="34" charset="0"/>
              </a:rPr>
              <a:t>uses</a:t>
            </a:r>
            <a:endParaRPr lang="en-US" sz="1600" dirty="0">
              <a:latin typeface="Arial Rounded MT Bold"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Content Placeholder 6" descr="POD 1.JPG"/>
          <p:cNvPicPr>
            <a:picLocks noGrp="1" noChangeAspect="1"/>
          </p:cNvPicPr>
          <p:nvPr>
            <p:ph sz="half" idx="2"/>
          </p:nvPr>
        </p:nvPicPr>
        <p:blipFill>
          <a:blip r:embed="rId3" cstate="print"/>
          <a:srcRect/>
          <a:stretch>
            <a:fillRect/>
          </a:stretch>
        </p:blipFill>
        <p:spPr>
          <a:xfrm>
            <a:off x="533400" y="3486150"/>
            <a:ext cx="3735388" cy="2801938"/>
          </a:xfrm>
        </p:spPr>
      </p:pic>
      <p:pic>
        <p:nvPicPr>
          <p:cNvPr id="39943" name="Content Placeholder 13" descr="POD 2 REV.jpg"/>
          <p:cNvPicPr>
            <a:picLocks noGrp="1" noChangeAspect="1"/>
          </p:cNvPicPr>
          <p:nvPr>
            <p:ph sz="quarter" idx="4"/>
          </p:nvPr>
        </p:nvPicPr>
        <p:blipFill>
          <a:blip r:embed="rId4" cstate="print"/>
          <a:srcRect/>
          <a:stretch>
            <a:fillRect/>
          </a:stretch>
        </p:blipFill>
        <p:spPr>
          <a:xfrm>
            <a:off x="4953000" y="3486150"/>
            <a:ext cx="3733800" cy="2762250"/>
          </a:xfrm>
        </p:spPr>
      </p:pic>
      <p:sp>
        <p:nvSpPr>
          <p:cNvPr id="8" name="TextBox 7"/>
          <p:cNvSpPr txBox="1"/>
          <p:nvPr/>
        </p:nvSpPr>
        <p:spPr>
          <a:xfrm>
            <a:off x="381000" y="228600"/>
            <a:ext cx="1905000" cy="338554"/>
          </a:xfrm>
          <a:prstGeom prst="rect">
            <a:avLst/>
          </a:prstGeom>
          <a:noFill/>
        </p:spPr>
        <p:txBody>
          <a:bodyPr wrap="square" rtlCol="0">
            <a:spAutoFit/>
          </a:bodyPr>
          <a:lstStyle/>
          <a:p>
            <a:r>
              <a:rPr lang="en-US" sz="1600" dirty="0" smtClean="0">
                <a:latin typeface="Arial Rounded MT Bold" pitchFamily="34" charset="0"/>
              </a:rPr>
              <a:t>Temp Structures</a:t>
            </a:r>
            <a:endParaRPr lang="en-US" sz="1600" dirty="0">
              <a:latin typeface="Arial Rounded MT Bold" pitchFamily="34" charset="0"/>
            </a:endParaRPr>
          </a:p>
        </p:txBody>
      </p:sp>
      <p:sp>
        <p:nvSpPr>
          <p:cNvPr id="11" name="Title 10"/>
          <p:cNvSpPr>
            <a:spLocks noGrp="1"/>
          </p:cNvSpPr>
          <p:nvPr>
            <p:ph type="title"/>
          </p:nvPr>
        </p:nvSpPr>
        <p:spPr/>
        <p:txBody>
          <a:bodyPr/>
          <a:lstStyle/>
          <a:p>
            <a:r>
              <a:rPr lang="en-US" sz="3200" dirty="0" smtClean="0"/>
              <a:t>Temporary Storage Structures (PODS) - New</a:t>
            </a:r>
            <a:endParaRPr lang="en-US" sz="3200" dirty="0"/>
          </a:p>
        </p:txBody>
      </p:sp>
      <p:sp>
        <p:nvSpPr>
          <p:cNvPr id="13" name="Content Placeholder 2"/>
          <p:cNvSpPr txBox="1">
            <a:spLocks/>
          </p:cNvSpPr>
          <p:nvPr/>
        </p:nvSpPr>
        <p:spPr bwMode="auto">
          <a:xfrm>
            <a:off x="990600" y="2819400"/>
            <a:ext cx="7772400" cy="48006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endParaRPr kumimoji="0" lang="en-US" sz="2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4" name="Content Placeholder 2"/>
          <p:cNvSpPr txBox="1">
            <a:spLocks/>
          </p:cNvSpPr>
          <p:nvPr/>
        </p:nvSpPr>
        <p:spPr bwMode="auto">
          <a:xfrm>
            <a:off x="609600" y="1447800"/>
            <a:ext cx="3962400" cy="14478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fontScale="9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dirty="0" smtClean="0">
                <a:solidFill>
                  <a:prstClr val="black"/>
                </a:solidFill>
                <a:latin typeface="+mj-lt"/>
                <a:ea typeface="+mj-ea"/>
                <a:cs typeface="+mj-cs"/>
              </a:rPr>
              <a:t>All zone districts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dirty="0" smtClean="0">
                <a:solidFill>
                  <a:prstClr val="black"/>
                </a:solidFill>
                <a:latin typeface="+mj-lt"/>
                <a:ea typeface="+mj-ea"/>
                <a:cs typeface="+mj-cs"/>
              </a:rPr>
              <a:t>One POD-type storage structure allowed by right for up to 90 days.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mj-lt"/>
                <a:ea typeface="+mj-ea"/>
                <a:cs typeface="+mj-cs"/>
              </a:rPr>
              <a:t>Longer</a:t>
            </a:r>
            <a:r>
              <a:rPr kumimoji="0" lang="en-US" sz="2000" i="0" u="none" strike="noStrike" kern="1200" cap="none" spc="0" normalizeH="0" noProof="0" dirty="0" smtClean="0">
                <a:ln>
                  <a:noFill/>
                </a:ln>
                <a:solidFill>
                  <a:prstClr val="black"/>
                </a:solidFill>
                <a:effectLst/>
                <a:uLnTx/>
                <a:uFillTx/>
                <a:latin typeface="+mj-lt"/>
                <a:ea typeface="+mj-ea"/>
                <a:cs typeface="+mj-cs"/>
              </a:rPr>
              <a:t> periods allowed with a Temporary Permit (MUP)</a:t>
            </a:r>
            <a:endParaRPr kumimoji="0" lang="en-US" sz="2000" i="0" u="none" strike="noStrike" kern="1200" cap="none" spc="0" normalizeH="0" baseline="0" noProof="0" dirty="0">
              <a:ln>
                <a:noFill/>
              </a:ln>
              <a:solidFill>
                <a:schemeClr val="accent1"/>
              </a:solidFill>
              <a:effectLst/>
              <a:uLnTx/>
              <a:uFillTx/>
              <a:latin typeface="+mj-lt"/>
              <a:ea typeface="+mj-ea"/>
              <a:cs typeface="+mj-cs"/>
            </a:endParaRPr>
          </a:p>
        </p:txBody>
      </p:sp>
      <p:sp>
        <p:nvSpPr>
          <p:cNvPr id="16" name="Content Placeholder 2"/>
          <p:cNvSpPr txBox="1">
            <a:spLocks/>
          </p:cNvSpPr>
          <p:nvPr/>
        </p:nvSpPr>
        <p:spPr bwMode="auto">
          <a:xfrm>
            <a:off x="4495800" y="1447800"/>
            <a:ext cx="4191000" cy="19050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fontScale="850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noProof="0" dirty="0" smtClean="0">
                <a:solidFill>
                  <a:prstClr val="black"/>
                </a:solidFill>
                <a:latin typeface="+mj-lt"/>
                <a:ea typeface="+mj-ea"/>
                <a:cs typeface="+mj-cs"/>
              </a:rPr>
              <a:t>5 foot setbacks required.</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baseline="0" dirty="0" smtClean="0">
                <a:ln>
                  <a:noFill/>
                </a:ln>
                <a:solidFill>
                  <a:prstClr val="black"/>
                </a:solidFill>
                <a:effectLst/>
                <a:uLnTx/>
                <a:uFillTx/>
                <a:latin typeface="+mj-lt"/>
                <a:ea typeface="+mj-ea"/>
                <a:cs typeface="+mj-cs"/>
              </a:rPr>
              <a:t>Driveway</a:t>
            </a:r>
            <a:r>
              <a:rPr kumimoji="0" lang="en-US" sz="2000" i="0" u="none" strike="noStrike" kern="1200" cap="none" spc="0" normalizeH="0" dirty="0" smtClean="0">
                <a:ln>
                  <a:noFill/>
                </a:ln>
                <a:solidFill>
                  <a:prstClr val="black"/>
                </a:solidFill>
                <a:effectLst/>
                <a:uLnTx/>
                <a:uFillTx/>
                <a:latin typeface="+mj-lt"/>
                <a:ea typeface="+mj-ea"/>
                <a:cs typeface="+mj-cs"/>
              </a:rPr>
              <a:t> location OK.</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baseline="0" noProof="0" dirty="0" smtClean="0">
                <a:solidFill>
                  <a:prstClr val="black"/>
                </a:solidFill>
                <a:latin typeface="+mj-lt"/>
                <a:ea typeface="+mj-ea"/>
                <a:cs typeface="+mj-cs"/>
              </a:rPr>
              <a:t>Allowed</a:t>
            </a:r>
            <a:r>
              <a:rPr lang="en-US" sz="2000" noProof="0" dirty="0" smtClean="0">
                <a:solidFill>
                  <a:prstClr val="black"/>
                </a:solidFill>
                <a:latin typeface="+mj-lt"/>
                <a:ea typeface="+mj-ea"/>
                <a:cs typeface="+mj-cs"/>
              </a:rPr>
              <a:t> in the right of way with approval from Public Works.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baseline="0" dirty="0" smtClean="0">
                <a:ln>
                  <a:noFill/>
                </a:ln>
                <a:solidFill>
                  <a:prstClr val="black"/>
                </a:solidFill>
                <a:effectLst/>
                <a:uLnTx/>
                <a:uFillTx/>
                <a:latin typeface="+mj-lt"/>
                <a:ea typeface="+mj-ea"/>
                <a:cs typeface="+mj-cs"/>
              </a:rPr>
              <a:t>Not</a:t>
            </a:r>
            <a:r>
              <a:rPr kumimoji="0" lang="en-US" sz="2000" i="0" u="none" strike="noStrike" kern="1200" cap="none" spc="0" normalizeH="0" dirty="0" smtClean="0">
                <a:ln>
                  <a:noFill/>
                </a:ln>
                <a:solidFill>
                  <a:prstClr val="black"/>
                </a:solidFill>
                <a:effectLst/>
                <a:uLnTx/>
                <a:uFillTx/>
                <a:latin typeface="+mj-lt"/>
                <a:ea typeface="+mj-ea"/>
                <a:cs typeface="+mj-cs"/>
              </a:rPr>
              <a:t> allowed on vacant residential parcels, except with active building permit.</a:t>
            </a:r>
            <a:endParaRPr kumimoji="0" lang="en-US" sz="200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04800"/>
            <a:ext cx="6629400" cy="715962"/>
          </a:xfrm>
          <a:solidFill>
            <a:schemeClr val="bg1"/>
          </a:solidFill>
        </p:spPr>
        <p:txBody>
          <a:bodyPr rtlCol="0">
            <a:normAutofit/>
          </a:bodyPr>
          <a:lstStyle/>
          <a:p>
            <a:pPr eaLnBrk="1" fontAlgn="auto" hangingPunct="1">
              <a:spcAft>
                <a:spcPts val="0"/>
              </a:spcAft>
              <a:defRPr/>
            </a:pPr>
            <a:r>
              <a:rPr lang="en-US" sz="3200" dirty="0" smtClean="0"/>
              <a:t>Temporary Tent Structures - New</a:t>
            </a:r>
            <a:endParaRPr lang="en-US" sz="3200" dirty="0"/>
          </a:p>
        </p:txBody>
      </p:sp>
      <p:pic>
        <p:nvPicPr>
          <p:cNvPr id="40965" name="Content Placeholder 8"/>
          <p:cNvPicPr>
            <a:picLocks noGrp="1"/>
          </p:cNvPicPr>
          <p:nvPr>
            <p:ph sz="half" idx="2"/>
          </p:nvPr>
        </p:nvPicPr>
        <p:blipFill>
          <a:blip r:embed="rId3" cstate="print"/>
          <a:srcRect l="10155" t="12677" r="56192" b="27615"/>
          <a:stretch>
            <a:fillRect/>
          </a:stretch>
        </p:blipFill>
        <p:spPr>
          <a:xfrm>
            <a:off x="457200" y="3230563"/>
            <a:ext cx="4040188" cy="3017837"/>
          </a:xfrm>
        </p:spPr>
      </p:pic>
      <p:pic>
        <p:nvPicPr>
          <p:cNvPr id="40966" name="Content Placeholder 10"/>
          <p:cNvPicPr>
            <a:picLocks noGrp="1"/>
          </p:cNvPicPr>
          <p:nvPr>
            <p:ph sz="quarter" idx="4"/>
          </p:nvPr>
        </p:nvPicPr>
        <p:blipFill>
          <a:blip r:embed="rId4" cstate="print"/>
          <a:srcRect l="14299" t="31346" r="64162" b="30827"/>
          <a:stretch>
            <a:fillRect/>
          </a:stretch>
        </p:blipFill>
        <p:spPr>
          <a:xfrm>
            <a:off x="4670425" y="3221038"/>
            <a:ext cx="3990975" cy="3027362"/>
          </a:xfrm>
        </p:spPr>
      </p:pic>
      <p:sp>
        <p:nvSpPr>
          <p:cNvPr id="7" name="TextBox 6"/>
          <p:cNvSpPr txBox="1"/>
          <p:nvPr/>
        </p:nvSpPr>
        <p:spPr>
          <a:xfrm>
            <a:off x="228600" y="152400"/>
            <a:ext cx="1905000" cy="338554"/>
          </a:xfrm>
          <a:prstGeom prst="rect">
            <a:avLst/>
          </a:prstGeom>
          <a:noFill/>
        </p:spPr>
        <p:txBody>
          <a:bodyPr wrap="square" rtlCol="0">
            <a:spAutoFit/>
          </a:bodyPr>
          <a:lstStyle/>
          <a:p>
            <a:r>
              <a:rPr lang="en-US" sz="1600" dirty="0" smtClean="0">
                <a:latin typeface="Arial Rounded MT Bold" pitchFamily="34" charset="0"/>
              </a:rPr>
              <a:t>Temp Structures</a:t>
            </a:r>
            <a:endParaRPr lang="en-US" sz="1600" dirty="0">
              <a:latin typeface="Arial Rounded MT Bold" pitchFamily="34" charset="0"/>
            </a:endParaRPr>
          </a:p>
        </p:txBody>
      </p:sp>
      <p:sp>
        <p:nvSpPr>
          <p:cNvPr id="8" name="Content Placeholder 2"/>
          <p:cNvSpPr txBox="1">
            <a:spLocks/>
          </p:cNvSpPr>
          <p:nvPr/>
        </p:nvSpPr>
        <p:spPr bwMode="auto">
          <a:xfrm>
            <a:off x="381000" y="1143000"/>
            <a:ext cx="3962400" cy="18288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Autofit/>
          </a:bodyPr>
          <a:lstStyle/>
          <a:p>
            <a:pPr marL="274320" indent="-274320" eaLnBrk="1" fontAlgn="auto" hangingPunct="1">
              <a:spcBef>
                <a:spcPts val="580"/>
              </a:spcBef>
              <a:spcAft>
                <a:spcPts val="0"/>
              </a:spcAft>
              <a:buClr>
                <a:schemeClr val="accent1"/>
              </a:buClr>
              <a:buSzPct val="85000"/>
              <a:buFont typeface="Arial" pitchFamily="34" charset="0"/>
              <a:buChar char="•"/>
              <a:defRPr/>
            </a:pPr>
            <a:r>
              <a:rPr lang="en-US" sz="1700" dirty="0" smtClean="0">
                <a:solidFill>
                  <a:prstClr val="black"/>
                </a:solidFill>
              </a:rPr>
              <a:t>All zone districts</a:t>
            </a:r>
            <a:endParaRPr lang="en-US" sz="1700" dirty="0" smtClean="0">
              <a:solidFill>
                <a:prstClr val="black"/>
              </a:solidFill>
              <a:latin typeface="+mj-lt"/>
              <a:ea typeface="+mj-ea"/>
              <a:cs typeface="+mj-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1700" dirty="0" smtClean="0">
                <a:solidFill>
                  <a:prstClr val="black"/>
                </a:solidFill>
                <a:latin typeface="+mj-lt"/>
                <a:ea typeface="+mj-ea"/>
                <a:cs typeface="+mj-cs"/>
              </a:rPr>
              <a:t>One tent structure up to 300 sq ft. allowed for 6 months.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US" sz="1700" i="0" u="none" strike="noStrike" kern="1200" cap="none" spc="0" normalizeH="0" baseline="0" noProof="0" dirty="0" smtClean="0">
                <a:ln>
                  <a:noFill/>
                </a:ln>
                <a:solidFill>
                  <a:prstClr val="black"/>
                </a:solidFill>
                <a:effectLst/>
                <a:uLnTx/>
                <a:uFillTx/>
                <a:latin typeface="+mj-lt"/>
                <a:ea typeface="+mj-ea"/>
                <a:cs typeface="+mj-cs"/>
              </a:rPr>
              <a:t>With</a:t>
            </a:r>
            <a:r>
              <a:rPr kumimoji="0" lang="en-US" sz="1700" i="0" u="none" strike="noStrike" kern="1200" cap="none" spc="0" normalizeH="0" noProof="0" dirty="0" smtClean="0">
                <a:ln>
                  <a:noFill/>
                </a:ln>
                <a:solidFill>
                  <a:prstClr val="black"/>
                </a:solidFill>
                <a:effectLst/>
                <a:uLnTx/>
                <a:uFillTx/>
                <a:latin typeface="+mj-lt"/>
                <a:ea typeface="+mj-ea"/>
                <a:cs typeface="+mj-cs"/>
              </a:rPr>
              <a:t> Temporary Permit can remain up to 1 year and can &gt;300 sq ft. </a:t>
            </a:r>
            <a:endParaRPr lang="en-US" sz="1700" dirty="0" smtClean="0">
              <a:solidFill>
                <a:prstClr val="black"/>
              </a:solidFill>
              <a:latin typeface="+mj-lt"/>
              <a:ea typeface="+mj-ea"/>
              <a:cs typeface="+mj-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US" sz="1700" i="0" u="none" strike="noStrike" kern="1200" cap="none" spc="0" normalizeH="0" baseline="0" noProof="0" dirty="0" smtClean="0">
                <a:ln>
                  <a:noFill/>
                </a:ln>
                <a:solidFill>
                  <a:prstClr val="black"/>
                </a:solidFill>
                <a:effectLst/>
                <a:uLnTx/>
                <a:uFillTx/>
                <a:latin typeface="+mj-lt"/>
                <a:ea typeface="+mj-ea"/>
                <a:cs typeface="+mj-cs"/>
              </a:rPr>
              <a:t>Allowed</a:t>
            </a:r>
            <a:r>
              <a:rPr kumimoji="0" lang="en-US" sz="1700" i="0" u="none" strike="noStrike" kern="1200" cap="none" spc="0" normalizeH="0" noProof="0" dirty="0" smtClean="0">
                <a:ln>
                  <a:noFill/>
                </a:ln>
                <a:solidFill>
                  <a:prstClr val="black"/>
                </a:solidFill>
                <a:effectLst/>
                <a:uLnTx/>
                <a:uFillTx/>
                <a:latin typeface="+mj-lt"/>
                <a:ea typeface="+mj-ea"/>
                <a:cs typeface="+mj-cs"/>
              </a:rPr>
              <a:t> in driveway</a:t>
            </a:r>
          </a:p>
        </p:txBody>
      </p:sp>
      <p:sp>
        <p:nvSpPr>
          <p:cNvPr id="10" name="Content Placeholder 2"/>
          <p:cNvSpPr txBox="1">
            <a:spLocks/>
          </p:cNvSpPr>
          <p:nvPr/>
        </p:nvSpPr>
        <p:spPr bwMode="auto">
          <a:xfrm>
            <a:off x="4419600" y="1066800"/>
            <a:ext cx="3962400" cy="15240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1700" noProof="0" dirty="0" smtClean="0">
                <a:solidFill>
                  <a:prstClr val="black"/>
                </a:solidFill>
                <a:latin typeface="+mj-lt"/>
                <a:ea typeface="+mj-ea"/>
                <a:cs typeface="+mj-cs"/>
              </a:rPr>
              <a:t>Standard setbacks apply except:</a:t>
            </a:r>
          </a:p>
          <a:p>
            <a:pPr marL="731520" lvl="1" indent="-274320" eaLnBrk="1" fontAlgn="auto" hangingPunct="1">
              <a:spcBef>
                <a:spcPts val="580"/>
              </a:spcBef>
              <a:spcAft>
                <a:spcPts val="0"/>
              </a:spcAft>
              <a:buClr>
                <a:schemeClr val="accent1"/>
              </a:buClr>
              <a:buSzPct val="85000"/>
              <a:buFont typeface="Arial" panose="020B0604020202020204" pitchFamily="34" charset="0"/>
              <a:buChar char="•"/>
              <a:defRPr/>
            </a:pPr>
            <a:r>
              <a:rPr kumimoji="0" lang="en-US" sz="1700" i="0" u="none" strike="noStrike" kern="1200" cap="none" spc="0" normalizeH="0" baseline="0" dirty="0" smtClean="0">
                <a:ln>
                  <a:noFill/>
                </a:ln>
                <a:solidFill>
                  <a:prstClr val="black"/>
                </a:solidFill>
                <a:effectLst/>
                <a:uLnTx/>
                <a:uFillTx/>
                <a:latin typeface="+mj-lt"/>
                <a:ea typeface="+mj-ea"/>
                <a:cs typeface="+mj-cs"/>
              </a:rPr>
              <a:t>Open</a:t>
            </a:r>
            <a:r>
              <a:rPr lang="en-US" sz="1700" dirty="0" smtClean="0">
                <a:solidFill>
                  <a:prstClr val="black"/>
                </a:solidFill>
                <a:latin typeface="+mj-lt"/>
                <a:ea typeface="+mj-ea"/>
                <a:cs typeface="+mj-cs"/>
              </a:rPr>
              <a:t>-sided tent structures qualify for reduced setback</a:t>
            </a:r>
          </a:p>
          <a:p>
            <a:pPr marL="731520" lvl="1" indent="-274320" eaLnBrk="1" fontAlgn="auto" hangingPunct="1">
              <a:spcBef>
                <a:spcPts val="580"/>
              </a:spcBef>
              <a:spcAft>
                <a:spcPts val="0"/>
              </a:spcAft>
              <a:buClr>
                <a:schemeClr val="accent1"/>
              </a:buClr>
              <a:buSzPct val="85000"/>
              <a:buFont typeface="Arial" panose="020B0604020202020204" pitchFamily="34" charset="0"/>
              <a:buChar char="•"/>
              <a:defRPr/>
            </a:pPr>
            <a:r>
              <a:rPr kumimoji="0" lang="en-US" sz="1700" i="0" u="none" strike="noStrike" kern="1200" cap="none" spc="0" normalizeH="0" baseline="0" noProof="0" dirty="0" smtClean="0">
                <a:ln>
                  <a:noFill/>
                </a:ln>
                <a:solidFill>
                  <a:prstClr val="black"/>
                </a:solidFill>
                <a:effectLst/>
                <a:uLnTx/>
                <a:uFillTx/>
                <a:latin typeface="+mj-lt"/>
                <a:ea typeface="+mj-ea"/>
                <a:cs typeface="+mj-cs"/>
              </a:rPr>
              <a:t>5-ft</a:t>
            </a:r>
            <a:r>
              <a:rPr kumimoji="0" lang="en-US" sz="1700" i="0" u="none" strike="noStrike" kern="1200" cap="none" spc="0" normalizeH="0" noProof="0" dirty="0" smtClean="0">
                <a:ln>
                  <a:noFill/>
                </a:ln>
                <a:solidFill>
                  <a:prstClr val="black"/>
                </a:solidFill>
                <a:effectLst/>
                <a:uLnTx/>
                <a:uFillTx/>
                <a:latin typeface="+mj-lt"/>
                <a:ea typeface="+mj-ea"/>
                <a:cs typeface="+mj-cs"/>
              </a:rPr>
              <a:t> from front and street side property lines</a:t>
            </a:r>
            <a:endParaRPr kumimoji="0" lang="en-US" sz="170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219200"/>
          </a:xfrm>
          <a:solidFill>
            <a:schemeClr val="bg1">
              <a:alpha val="58000"/>
            </a:schemeClr>
          </a:solidFill>
        </p:spPr>
        <p:txBody>
          <a:bodyPr rtlCol="0">
            <a:noAutofit/>
          </a:bodyPr>
          <a:lstStyle/>
          <a:p>
            <a:pPr eaLnBrk="1" fontAlgn="auto" hangingPunct="1">
              <a:spcAft>
                <a:spcPts val="0"/>
              </a:spcAft>
              <a:defRPr/>
            </a:pPr>
            <a:r>
              <a:rPr lang="en-US" sz="3200" dirty="0" smtClean="0"/>
              <a:t>Cargo containers as Accessory Structures in all Zone Districts -  New</a:t>
            </a:r>
            <a:endParaRPr lang="en-US" sz="3200" dirty="0"/>
          </a:p>
        </p:txBody>
      </p:sp>
      <p:pic>
        <p:nvPicPr>
          <p:cNvPr id="41989" name="Content Placeholder 8" descr="https://s-media-cache-ak0.pinimg.com/236x/f5/97/b2/f597b2648a54f85a9e4b1db98774e7bb.jpg"/>
          <p:cNvPicPr>
            <a:picLocks noGrp="1" noChangeAspect="1"/>
          </p:cNvPicPr>
          <p:nvPr>
            <p:ph sz="half" idx="2"/>
          </p:nvPr>
        </p:nvPicPr>
        <p:blipFill>
          <a:blip r:embed="rId3" cstate="print">
            <a:lum bright="40000" contrast="52000"/>
          </a:blip>
          <a:srcRect l="17796" r="5649" b="14661"/>
          <a:stretch>
            <a:fillRect/>
          </a:stretch>
        </p:blipFill>
        <p:spPr>
          <a:xfrm>
            <a:off x="492125" y="3657600"/>
            <a:ext cx="3851275" cy="2819400"/>
          </a:xfrm>
        </p:spPr>
      </p:pic>
      <p:sp>
        <p:nvSpPr>
          <p:cNvPr id="8" name="Content Placeholder 2"/>
          <p:cNvSpPr txBox="1">
            <a:spLocks/>
          </p:cNvSpPr>
          <p:nvPr/>
        </p:nvSpPr>
        <p:spPr bwMode="auto">
          <a:xfrm>
            <a:off x="457200" y="1676400"/>
            <a:ext cx="3962400" cy="15240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fontScale="9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mj-lt"/>
                <a:ea typeface="+mj-ea"/>
                <a:cs typeface="+mj-cs"/>
              </a:rPr>
              <a:t>Minor</a:t>
            </a:r>
            <a:r>
              <a:rPr kumimoji="0" lang="en-US" sz="2000" i="0" u="none" strike="noStrike" kern="1200" cap="none" spc="0" normalizeH="0" noProof="0" dirty="0" smtClean="0">
                <a:ln>
                  <a:noFill/>
                </a:ln>
                <a:solidFill>
                  <a:prstClr val="black"/>
                </a:solidFill>
                <a:effectLst/>
                <a:uLnTx/>
                <a:uFillTx/>
                <a:latin typeface="+mj-lt"/>
                <a:ea typeface="+mj-ea"/>
                <a:cs typeface="+mj-cs"/>
              </a:rPr>
              <a:t> Use Permit required</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baseline="0" dirty="0" smtClean="0">
                <a:solidFill>
                  <a:prstClr val="black"/>
                </a:solidFill>
                <a:latin typeface="+mj-lt"/>
                <a:ea typeface="+mj-ea"/>
                <a:cs typeface="+mj-cs"/>
              </a:rPr>
              <a:t>Same</a:t>
            </a:r>
            <a:r>
              <a:rPr lang="en-US" sz="2000" dirty="0" smtClean="0">
                <a:solidFill>
                  <a:prstClr val="black"/>
                </a:solidFill>
                <a:latin typeface="+mj-lt"/>
                <a:ea typeface="+mj-ea"/>
                <a:cs typeface="+mj-cs"/>
              </a:rPr>
              <a:t> size and use limits as standard accessory structures</a:t>
            </a:r>
          </a:p>
          <a:p>
            <a:pPr marL="274320" indent="-274320" eaLnBrk="1" fontAlgn="auto" hangingPunct="1">
              <a:spcBef>
                <a:spcPts val="580"/>
              </a:spcBef>
              <a:spcAft>
                <a:spcPts val="0"/>
              </a:spcAft>
              <a:buClr>
                <a:schemeClr val="accent1"/>
              </a:buClr>
              <a:buSzPct val="85000"/>
              <a:buFont typeface="Arial" panose="020B0604020202020204" pitchFamily="34" charset="0"/>
              <a:buChar char="•"/>
              <a:defRPr/>
            </a:pPr>
            <a:r>
              <a:rPr lang="en-US" sz="2000" dirty="0" smtClean="0">
                <a:solidFill>
                  <a:prstClr val="black"/>
                </a:solidFill>
                <a:latin typeface="+mj-lt"/>
              </a:rPr>
              <a:t>Residential/ Ag: Not allowed on vacant res. parcel or in USL/RSL</a:t>
            </a:r>
          </a:p>
        </p:txBody>
      </p:sp>
      <p:sp>
        <p:nvSpPr>
          <p:cNvPr id="10" name="Content Placeholder 2"/>
          <p:cNvSpPr txBox="1">
            <a:spLocks/>
          </p:cNvSpPr>
          <p:nvPr/>
        </p:nvSpPr>
        <p:spPr bwMode="auto">
          <a:xfrm>
            <a:off x="4495800" y="1600200"/>
            <a:ext cx="3962400" cy="2057400"/>
          </a:xfrm>
          <a:prstGeom prst="rect">
            <a:avLst/>
          </a:prstGeom>
          <a:noFill/>
          <a:ln w="12700" cap="sq" cmpd="sng" algn="ctr">
            <a:noFill/>
            <a:prstDash val="solid"/>
            <a:miter lim="800000"/>
            <a:headEnd/>
            <a:tailEnd/>
          </a:ln>
        </p:spPr>
        <p:txBody>
          <a:bodyPr vert="horz" wrap="square" lIns="91440" tIns="45720" rIns="91440" bIns="45720" numCol="1" anchor="b" anchorCtr="0" compatLnSpc="1">
            <a:prstTxWarp prst="textNoShape">
              <a:avLst/>
            </a:prstTxWarp>
            <a:normAutofit fontScale="9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lang="en-US" sz="2000" dirty="0" smtClean="0">
                <a:solidFill>
                  <a:prstClr val="black"/>
                </a:solidFill>
                <a:latin typeface="+mj-lt"/>
                <a:ea typeface="+mj-ea"/>
                <a:cs typeface="+mj-cs"/>
              </a:rPr>
              <a:t>Commercial only: Allowed in USL/ RSL</a:t>
            </a:r>
            <a:endParaRPr lang="en-US" sz="2000" noProof="0" dirty="0" smtClean="0">
              <a:solidFill>
                <a:prstClr val="black"/>
              </a:solidFill>
              <a:latin typeface="+mj-lt"/>
              <a:ea typeface="+mj-ea"/>
              <a:cs typeface="+mj-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baseline="0" dirty="0" smtClean="0">
                <a:ln>
                  <a:noFill/>
                </a:ln>
                <a:solidFill>
                  <a:prstClr val="black"/>
                </a:solidFill>
                <a:effectLst/>
                <a:uLnTx/>
                <a:uFillTx/>
                <a:latin typeface="+mj-lt"/>
                <a:ea typeface="+mj-ea"/>
                <a:cs typeface="+mj-cs"/>
              </a:rPr>
              <a:t>Screened</a:t>
            </a:r>
            <a:r>
              <a:rPr kumimoji="0" lang="en-US" sz="2000" i="0" u="none" strike="noStrike" kern="1200" cap="none" spc="0" normalizeH="0" dirty="0" smtClean="0">
                <a:ln>
                  <a:noFill/>
                </a:ln>
                <a:solidFill>
                  <a:prstClr val="black"/>
                </a:solidFill>
                <a:effectLst/>
                <a:uLnTx/>
                <a:uFillTx/>
                <a:latin typeface="+mj-lt"/>
                <a:ea typeface="+mj-ea"/>
                <a:cs typeface="+mj-cs"/>
              </a:rPr>
              <a:t> from view or designed for neighborhood compatibility</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Char char="•"/>
              <a:tabLst/>
              <a:defRPr/>
            </a:pPr>
            <a:r>
              <a:rPr kumimoji="0" lang="en-US" sz="2000" i="0" u="none" strike="noStrike" kern="1200" cap="none" spc="0" normalizeH="0" dirty="0" smtClean="0">
                <a:ln>
                  <a:noFill/>
                </a:ln>
                <a:solidFill>
                  <a:prstClr val="black"/>
                </a:solidFill>
                <a:effectLst/>
                <a:uLnTx/>
                <a:uFillTx/>
                <a:latin typeface="+mj-lt"/>
                <a:ea typeface="+mj-ea"/>
                <a:cs typeface="+mj-cs"/>
              </a:rPr>
              <a:t>Can be used as habitable accessory structures, with design review</a:t>
            </a:r>
          </a:p>
        </p:txBody>
      </p:sp>
      <p:pic>
        <p:nvPicPr>
          <p:cNvPr id="11" name="Picture 8" descr="http://d3310hm27mievn.galaxant.com/000/035/376/02-FgsbAvU.jpg"/>
          <p:cNvPicPr>
            <a:picLocks noGrp="1" noChangeAspect="1" noChangeArrowheads="1"/>
          </p:cNvPicPr>
          <p:nvPr>
            <p:ph sz="half" idx="4"/>
          </p:nvPr>
        </p:nvPicPr>
        <p:blipFill>
          <a:blip r:embed="rId4" cstate="print"/>
          <a:srcRect t="28846"/>
          <a:stretch>
            <a:fillRect/>
          </a:stretch>
        </p:blipFill>
        <p:spPr bwMode="auto">
          <a:xfrm>
            <a:off x="4724400" y="4038600"/>
            <a:ext cx="3894438" cy="184736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81000"/>
            <a:ext cx="8458200" cy="1143000"/>
          </a:xfrm>
        </p:spPr>
        <p:txBody>
          <a:bodyPr/>
          <a:lstStyle/>
          <a:p>
            <a:pPr eaLnBrk="1" hangingPunct="1"/>
            <a:r>
              <a:rPr lang="en-US" altLang="en-US" sz="2800" b="1" dirty="0" smtClean="0"/>
              <a:t>Revised Permit Process for Residential Accessory Structures</a:t>
            </a:r>
          </a:p>
        </p:txBody>
      </p:sp>
      <p:sp>
        <p:nvSpPr>
          <p:cNvPr id="3" name="Content Placeholder 2"/>
          <p:cNvSpPr>
            <a:spLocks noGrp="1"/>
          </p:cNvSpPr>
          <p:nvPr>
            <p:ph sz="quarter" idx="1"/>
          </p:nvPr>
        </p:nvSpPr>
        <p:spPr>
          <a:xfrm>
            <a:off x="762000" y="1600200"/>
            <a:ext cx="7772400" cy="4495800"/>
          </a:xfrm>
        </p:spPr>
        <p:txBody>
          <a:bodyPr>
            <a:normAutofit fontScale="85000" lnSpcReduction="20000"/>
          </a:bodyPr>
          <a:lstStyle/>
          <a:p>
            <a:pPr marL="274320" indent="-274320" eaLnBrk="1" fontAlgn="auto" hangingPunct="1">
              <a:spcBef>
                <a:spcPts val="580"/>
              </a:spcBef>
              <a:spcAft>
                <a:spcPts val="0"/>
              </a:spcAft>
              <a:buFont typeface="Wingdings 2"/>
              <a:buNone/>
              <a:defRPr/>
            </a:pPr>
            <a:r>
              <a:rPr lang="en-US" sz="2400" b="1" dirty="0" smtClean="0">
                <a:latin typeface="+mj-lt"/>
              </a:rPr>
              <a:t>	Revise permit process for residential accessory structures, to allow more flexibility and more functional structures:</a:t>
            </a:r>
          </a:p>
          <a:p>
            <a:pPr marL="274320" indent="-274320" eaLnBrk="1" fontAlgn="auto" hangingPunct="1">
              <a:spcBef>
                <a:spcPts val="580"/>
              </a:spcBef>
              <a:spcAft>
                <a:spcPts val="0"/>
              </a:spcAft>
              <a:buFont typeface="Wingdings 2"/>
              <a:buNone/>
              <a:defRPr/>
            </a:pPr>
            <a:endParaRPr lang="en-US" sz="2400" b="1" dirty="0" smtClean="0">
              <a:latin typeface="+mj-lt"/>
            </a:endParaRPr>
          </a:p>
          <a:p>
            <a:pPr marL="274320" indent="-274320" eaLnBrk="1" fontAlgn="auto" hangingPunct="1">
              <a:spcBef>
                <a:spcPts val="580"/>
              </a:spcBef>
              <a:spcAft>
                <a:spcPts val="0"/>
              </a:spcAft>
              <a:buFont typeface="Wingdings 2"/>
              <a:buChar char=""/>
              <a:defRPr/>
            </a:pPr>
            <a:r>
              <a:rPr lang="en-US" sz="2200" dirty="0" smtClean="0">
                <a:latin typeface="+mj-lt"/>
              </a:rPr>
              <a:t>For habitable accessory structures in urban areas, do not require discretionary permit if within zoning district height limit (currently requires public hearing permit if over 17’)</a:t>
            </a:r>
          </a:p>
          <a:p>
            <a:pPr marL="274320" indent="-274320" eaLnBrk="1" fontAlgn="auto" hangingPunct="1">
              <a:spcBef>
                <a:spcPts val="580"/>
              </a:spcBef>
              <a:spcAft>
                <a:spcPts val="0"/>
              </a:spcAft>
              <a:buFont typeface="Wingdings 2"/>
              <a:buChar char=""/>
              <a:defRPr/>
            </a:pPr>
            <a:r>
              <a:rPr lang="en-US" sz="2200" dirty="0" smtClean="0">
                <a:latin typeface="+mj-lt"/>
              </a:rPr>
              <a:t>For habitable accessory structures outside urban areas, allow 1,000 sq ft. and zoning district height limit without discretionary review (currently requires public hearing to exceed 640 sq ft or 17’ height)</a:t>
            </a:r>
          </a:p>
          <a:p>
            <a:pPr marL="274320" indent="-274320" eaLnBrk="1" fontAlgn="auto" hangingPunct="1">
              <a:spcBef>
                <a:spcPts val="580"/>
              </a:spcBef>
              <a:spcAft>
                <a:spcPts val="0"/>
              </a:spcAft>
              <a:buFont typeface="Wingdings 2"/>
              <a:buChar char=""/>
              <a:defRPr/>
            </a:pPr>
            <a:r>
              <a:rPr lang="en-US" sz="2200" dirty="0" smtClean="0">
                <a:latin typeface="+mj-lt"/>
              </a:rPr>
              <a:t>Allow shower or bathtub in habitable accessory structures “by right” (currently not allowed)</a:t>
            </a:r>
          </a:p>
          <a:p>
            <a:pPr marL="274320" indent="-274320" eaLnBrk="1" fontAlgn="auto" hangingPunct="1">
              <a:spcBef>
                <a:spcPts val="580"/>
              </a:spcBef>
              <a:spcAft>
                <a:spcPts val="0"/>
              </a:spcAft>
              <a:buFont typeface="Wingdings 2"/>
              <a:buChar char=""/>
              <a:defRPr/>
            </a:pPr>
            <a:r>
              <a:rPr lang="en-US" sz="2200" dirty="0" smtClean="0">
                <a:latin typeface="+mj-lt"/>
              </a:rPr>
              <a:t>Allow toilet with building permit (currently requires discretionary permit)</a:t>
            </a:r>
          </a:p>
          <a:p>
            <a:pPr marL="274320" indent="-274320" eaLnBrk="1" fontAlgn="auto" hangingPunct="1">
              <a:spcBef>
                <a:spcPts val="580"/>
              </a:spcBef>
              <a:spcAft>
                <a:spcPts val="0"/>
              </a:spcAft>
              <a:buFont typeface="Wingdings 2"/>
              <a:buChar char=""/>
              <a:defRPr/>
            </a:pPr>
            <a:r>
              <a:rPr lang="en-US" sz="2200" dirty="0" smtClean="0">
                <a:latin typeface="+mj-lt"/>
              </a:rPr>
              <a:t>Limits on structures with shower or bathtub, and/ or toilet:</a:t>
            </a:r>
          </a:p>
          <a:p>
            <a:pPr marL="548958" lvl="1" indent="-274320" eaLnBrk="1" fontAlgn="auto" hangingPunct="1">
              <a:spcBef>
                <a:spcPts val="580"/>
              </a:spcBef>
              <a:spcAft>
                <a:spcPts val="0"/>
              </a:spcAft>
              <a:buFont typeface="Wingdings 2"/>
              <a:buChar char=""/>
              <a:defRPr/>
            </a:pPr>
            <a:r>
              <a:rPr lang="en-US" sz="2000" dirty="0" smtClean="0">
                <a:latin typeface="+mj-lt"/>
              </a:rPr>
              <a:t>Parcels less than 10 acres, limit of one structure</a:t>
            </a:r>
          </a:p>
          <a:p>
            <a:pPr marL="548958" lvl="1" indent="-274320" eaLnBrk="1" fontAlgn="auto" hangingPunct="1">
              <a:spcBef>
                <a:spcPts val="580"/>
              </a:spcBef>
              <a:spcAft>
                <a:spcPts val="0"/>
              </a:spcAft>
              <a:buFont typeface="Wingdings 2"/>
              <a:buChar char=""/>
              <a:defRPr/>
            </a:pPr>
            <a:r>
              <a:rPr lang="en-US" sz="2000" dirty="0" smtClean="0">
                <a:latin typeface="+mj-lt"/>
              </a:rPr>
              <a:t> Parcels 10 acres or larger, limit of 2 structures. </a:t>
            </a:r>
          </a:p>
          <a:p>
            <a:pPr marL="274320" indent="-274320" eaLnBrk="1" fontAlgn="auto" hangingPunct="1">
              <a:spcBef>
                <a:spcPts val="580"/>
              </a:spcBef>
              <a:spcAft>
                <a:spcPts val="0"/>
              </a:spcAft>
              <a:buFont typeface="Wingdings 2"/>
              <a:buNone/>
              <a:defRPr/>
            </a:pPr>
            <a:r>
              <a:rPr lang="en-US" sz="2200" b="1" dirty="0" smtClean="0">
                <a:latin typeface="+mj-lt"/>
              </a:rPr>
              <a:t>	</a:t>
            </a:r>
            <a:endParaRPr lang="en-US" sz="2200" dirty="0" smtClean="0">
              <a:latin typeface="+mj-lt"/>
            </a:endParaRPr>
          </a:p>
          <a:p>
            <a:pPr marL="548640" lvl="1" eaLnBrk="1" fontAlgn="auto" hangingPunct="1">
              <a:spcBef>
                <a:spcPts val="370"/>
              </a:spcBef>
              <a:spcAft>
                <a:spcPts val="0"/>
              </a:spcAft>
              <a:buFont typeface="Wingdings 2"/>
              <a:buNone/>
              <a:defRPr/>
            </a:pPr>
            <a:endParaRPr lang="en-US"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lstStyle/>
          <a:p>
            <a:r>
              <a:rPr lang="en-US" sz="2400" b="1" dirty="0" smtClean="0"/>
              <a:t>Revise site standards for multi-family zone district, to make the construction of multi-family housing feasible:</a:t>
            </a:r>
            <a:endParaRPr lang="en-US" sz="2400" b="1" dirty="0"/>
          </a:p>
        </p:txBody>
      </p:sp>
      <p:sp>
        <p:nvSpPr>
          <p:cNvPr id="3" name="Content Placeholder 2"/>
          <p:cNvSpPr>
            <a:spLocks noGrp="1"/>
          </p:cNvSpPr>
          <p:nvPr>
            <p:ph sz="quarter" idx="1"/>
          </p:nvPr>
        </p:nvSpPr>
        <p:spPr>
          <a:xfrm>
            <a:off x="914400" y="1600200"/>
            <a:ext cx="7772400" cy="2362200"/>
          </a:xfrm>
        </p:spPr>
        <p:txBody>
          <a:bodyPr/>
          <a:lstStyle/>
          <a:p>
            <a:pPr marL="274320" indent="-274320" eaLnBrk="1" fontAlgn="auto" hangingPunct="1">
              <a:spcBef>
                <a:spcPts val="580"/>
              </a:spcBef>
              <a:spcAft>
                <a:spcPts val="0"/>
              </a:spcAft>
              <a:buFont typeface="Wingdings 2"/>
              <a:buChar char=""/>
              <a:defRPr/>
            </a:pPr>
            <a:r>
              <a:rPr lang="en-US" sz="2400" dirty="0" smtClean="0">
                <a:latin typeface="+mj-lt"/>
              </a:rPr>
              <a:t>Extend 3-story, 35 ft height limit allowed for affordable multi-family housing to all multi-family housing</a:t>
            </a:r>
          </a:p>
          <a:p>
            <a:pPr marL="274320" indent="-274320" eaLnBrk="1" fontAlgn="auto" hangingPunct="1">
              <a:spcBef>
                <a:spcPts val="580"/>
              </a:spcBef>
              <a:spcAft>
                <a:spcPts val="0"/>
              </a:spcAft>
              <a:buFont typeface="Wingdings 2"/>
              <a:buChar char=""/>
              <a:defRPr/>
            </a:pPr>
            <a:r>
              <a:rPr lang="en-US" sz="2400" dirty="0" smtClean="0">
                <a:latin typeface="+mj-lt"/>
              </a:rPr>
              <a:t>Revise Floor Area Ratio standard to facilitate multi-family housing</a:t>
            </a:r>
          </a:p>
          <a:p>
            <a:endParaRPr lang="en-US" dirty="0"/>
          </a:p>
        </p:txBody>
      </p:sp>
      <p:sp>
        <p:nvSpPr>
          <p:cNvPr id="4" name="TextBox 3"/>
          <p:cNvSpPr txBox="1"/>
          <p:nvPr/>
        </p:nvSpPr>
        <p:spPr>
          <a:xfrm>
            <a:off x="381000" y="152400"/>
            <a:ext cx="2895600" cy="584775"/>
          </a:xfrm>
          <a:prstGeom prst="rect">
            <a:avLst/>
          </a:prstGeom>
          <a:noFill/>
        </p:spPr>
        <p:txBody>
          <a:bodyPr wrap="square" rtlCol="0">
            <a:spAutoFit/>
          </a:bodyPr>
          <a:lstStyle/>
          <a:p>
            <a:r>
              <a:rPr lang="en-US" sz="1600" dirty="0" smtClean="0">
                <a:latin typeface="Arial Rounded MT Bold" pitchFamily="34" charset="0"/>
              </a:rPr>
              <a:t>Accessory and Multi-family standards </a:t>
            </a:r>
            <a:endParaRPr lang="en-US" sz="1600" dirty="0">
              <a:latin typeface="Arial Rounded MT Bold" pitchFamily="34" charset="0"/>
            </a:endParaRPr>
          </a:p>
        </p:txBody>
      </p:sp>
      <p:pic>
        <p:nvPicPr>
          <p:cNvPr id="1026" name="Picture 2" descr="S:\Sustainability and Special Projects\Code modernization 2015\The Farm Apartments.jpg"/>
          <p:cNvPicPr>
            <a:picLocks noChangeAspect="1" noChangeArrowheads="1"/>
          </p:cNvPicPr>
          <p:nvPr/>
        </p:nvPicPr>
        <p:blipFill>
          <a:blip r:embed="rId3" cstate="print"/>
          <a:srcRect/>
          <a:stretch>
            <a:fillRect/>
          </a:stretch>
        </p:blipFill>
        <p:spPr bwMode="auto">
          <a:xfrm>
            <a:off x="2743200" y="3124200"/>
            <a:ext cx="5470641" cy="329286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3200" dirty="0" smtClean="0"/>
              <a:t>For more information:</a:t>
            </a:r>
          </a:p>
        </p:txBody>
      </p:sp>
      <p:sp>
        <p:nvSpPr>
          <p:cNvPr id="3" name="Content Placeholder 2"/>
          <p:cNvSpPr>
            <a:spLocks noGrp="1"/>
          </p:cNvSpPr>
          <p:nvPr>
            <p:ph sz="quarter" idx="1"/>
          </p:nvPr>
        </p:nvSpPr>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dirty="0" smtClean="0">
                <a:latin typeface="+mj-lt"/>
              </a:rPr>
              <a:t>Review handouts provided</a:t>
            </a:r>
          </a:p>
          <a:p>
            <a:pPr marL="274320" indent="-274320" eaLnBrk="1" fontAlgn="auto" hangingPunct="1">
              <a:spcBef>
                <a:spcPts val="580"/>
              </a:spcBef>
              <a:spcAft>
                <a:spcPts val="0"/>
              </a:spcAft>
              <a:buFont typeface="Wingdings 2"/>
              <a:buChar char=""/>
              <a:defRPr/>
            </a:pPr>
            <a:r>
              <a:rPr lang="en-US" dirty="0" smtClean="0">
                <a:latin typeface="+mj-lt"/>
              </a:rPr>
              <a:t>For complete information on the content of the </a:t>
            </a:r>
            <a:r>
              <a:rPr lang="en-US" b="1" dirty="0" smtClean="0">
                <a:latin typeface="+mj-lt"/>
              </a:rPr>
              <a:t>code modernization</a:t>
            </a:r>
            <a:r>
              <a:rPr lang="en-US" dirty="0" smtClean="0">
                <a:latin typeface="+mj-lt"/>
              </a:rPr>
              <a:t> proposal, visit Website at </a:t>
            </a:r>
            <a:r>
              <a:rPr lang="en-US" sz="2400" b="1" dirty="0" smtClean="0">
                <a:solidFill>
                  <a:schemeClr val="accent1"/>
                </a:solidFill>
                <a:latin typeface="+mj-lt"/>
              </a:rPr>
              <a:t>www.sccoplanning.com</a:t>
            </a:r>
          </a:p>
          <a:p>
            <a:pPr marL="274320" indent="-274320" eaLnBrk="1" fontAlgn="auto" hangingPunct="1">
              <a:spcBef>
                <a:spcPts val="580"/>
              </a:spcBef>
              <a:spcAft>
                <a:spcPts val="0"/>
              </a:spcAft>
              <a:buFont typeface="Wingdings 2"/>
              <a:buChar char=""/>
              <a:defRPr/>
            </a:pPr>
            <a:r>
              <a:rPr lang="en-US" dirty="0" smtClean="0">
                <a:latin typeface="+mj-lt"/>
              </a:rPr>
              <a:t>On website, review previous Board letters, current drafts, and find out about upcoming meetings and hearings</a:t>
            </a:r>
          </a:p>
          <a:p>
            <a:pPr marL="274320" indent="-274320" eaLnBrk="1" fontAlgn="auto" hangingPunct="1">
              <a:spcBef>
                <a:spcPts val="580"/>
              </a:spcBef>
              <a:spcAft>
                <a:spcPts val="0"/>
              </a:spcAft>
              <a:buFont typeface="Wingdings 2"/>
              <a:buChar char=""/>
              <a:defRPr/>
            </a:pPr>
            <a:r>
              <a:rPr lang="en-US" dirty="0" smtClean="0">
                <a:latin typeface="+mj-lt"/>
              </a:rPr>
              <a:t>Sign in to receive emails about future meetings and hearings. </a:t>
            </a:r>
          </a:p>
          <a:p>
            <a:pPr marL="274320" indent="-274320" eaLnBrk="1" fontAlgn="auto" hangingPunct="1">
              <a:spcBef>
                <a:spcPts val="580"/>
              </a:spcBef>
              <a:spcAft>
                <a:spcPts val="0"/>
              </a:spcAft>
              <a:buFont typeface="Wingdings 2"/>
              <a:buChar char=""/>
              <a:defRPr/>
            </a:pPr>
            <a:r>
              <a:rPr lang="en-US" dirty="0" smtClean="0">
                <a:latin typeface="+mj-lt"/>
              </a:rPr>
              <a:t>Next steps: EIR and ordinance draft, public meetings before Planning Commission and Board of Supervisors in 2016</a:t>
            </a:r>
          </a:p>
          <a:p>
            <a:pPr marL="274320" indent="-274320" eaLnBrk="1" fontAlgn="auto" hangingPunct="1">
              <a:spcBef>
                <a:spcPts val="580"/>
              </a:spcBef>
              <a:spcAft>
                <a:spcPts val="0"/>
              </a:spcAft>
              <a:buFont typeface="Wingdings 2"/>
              <a:buNone/>
              <a:defRPr/>
            </a:pPr>
            <a:r>
              <a:rPr lang="en-US" sz="2800" i="1" dirty="0" smtClean="0"/>
              <a:t>Thank you! </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None/>
              <a:defRPr/>
            </a:pP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81000"/>
            <a:ext cx="8001000" cy="655638"/>
          </a:xfrm>
        </p:spPr>
        <p:txBody>
          <a:bodyPr/>
          <a:lstStyle/>
          <a:p>
            <a:pPr algn="ctr" eaLnBrk="1" hangingPunct="1"/>
            <a:r>
              <a:rPr lang="en-US" altLang="en-US" sz="3200" b="1" smtClean="0"/>
              <a:t>Why Update Land Use Regulations?</a:t>
            </a:r>
            <a:endParaRPr lang="en-US" altLang="en-US" sz="3200" smtClean="0"/>
          </a:p>
        </p:txBody>
      </p:sp>
      <p:sp>
        <p:nvSpPr>
          <p:cNvPr id="3" name="Content Placeholder 2"/>
          <p:cNvSpPr>
            <a:spLocks noGrp="1"/>
          </p:cNvSpPr>
          <p:nvPr>
            <p:ph sz="quarter" idx="1"/>
          </p:nvPr>
        </p:nvSpPr>
        <p:spPr>
          <a:xfrm>
            <a:off x="304800" y="990600"/>
            <a:ext cx="8458200" cy="5638800"/>
          </a:xfrm>
        </p:spPr>
        <p:txBody>
          <a:bodyPr>
            <a:normAutofit fontScale="40000" lnSpcReduction="20000"/>
          </a:bodyPr>
          <a:lstStyle/>
          <a:p>
            <a:pPr marL="822960" lvl="2" eaLnBrk="1" fontAlgn="auto" hangingPunct="1">
              <a:spcBef>
                <a:spcPts val="370"/>
              </a:spcBef>
              <a:spcAft>
                <a:spcPts val="0"/>
              </a:spcAft>
              <a:buClr>
                <a:schemeClr val="accent1">
                  <a:tint val="60000"/>
                </a:schemeClr>
              </a:buClr>
              <a:buFont typeface="Wingdings 2"/>
              <a:buNone/>
              <a:defRPr/>
            </a:pPr>
            <a:endParaRPr lang="en-US" sz="5400" b="1" dirty="0" smtClean="0">
              <a:latin typeface="+mj-lt"/>
            </a:endParaRPr>
          </a:p>
          <a:p>
            <a:pPr marL="822960" lvl="2" eaLnBrk="1" fontAlgn="auto" hangingPunct="1">
              <a:spcBef>
                <a:spcPts val="370"/>
              </a:spcBef>
              <a:spcAft>
                <a:spcPts val="0"/>
              </a:spcAft>
              <a:buClr>
                <a:schemeClr val="accent1">
                  <a:tint val="60000"/>
                </a:schemeClr>
              </a:buClr>
              <a:buFont typeface="Wingdings 2"/>
              <a:buNone/>
              <a:defRPr/>
            </a:pPr>
            <a:r>
              <a:rPr lang="en-US" sz="5000" b="1" dirty="0" smtClean="0">
                <a:latin typeface="+mj-lt"/>
              </a:rPr>
              <a:t>Difficulties for individual permit applicants: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Confusing and complicated permit framework with different interpretations  </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Expensive and lengthy permit reviews with uncertain outcomes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Outdated regulations for agricultural properties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Unnecessarily complex permit process for some projects, e.g.:</a:t>
            </a:r>
          </a:p>
          <a:p>
            <a:pPr marL="1097280" lvl="3" eaLnBrk="1" fontAlgn="auto" hangingPunct="1">
              <a:spcBef>
                <a:spcPts val="370"/>
              </a:spcBef>
              <a:spcAft>
                <a:spcPts val="0"/>
              </a:spcAft>
              <a:buClr>
                <a:schemeClr val="accent3"/>
              </a:buClr>
              <a:buFont typeface="Wingdings 2"/>
              <a:buChar char=""/>
              <a:defRPr/>
            </a:pPr>
            <a:r>
              <a:rPr lang="en-US" sz="5000" dirty="0" smtClean="0">
                <a:latin typeface="+mj-lt"/>
              </a:rPr>
              <a:t>Small agricultural greenhouse, new commercial tenant</a:t>
            </a:r>
          </a:p>
          <a:p>
            <a:pPr marL="1097280" lvl="3" eaLnBrk="1" fontAlgn="auto" hangingPunct="1">
              <a:spcBef>
                <a:spcPts val="370"/>
              </a:spcBef>
              <a:spcAft>
                <a:spcPts val="0"/>
              </a:spcAft>
              <a:buClr>
                <a:schemeClr val="accent3"/>
              </a:buClr>
              <a:buFont typeface="Wingdings 2"/>
              <a:buNone/>
              <a:defRPr/>
            </a:pPr>
            <a:endParaRPr lang="en-US" sz="5000" dirty="0" smtClean="0">
              <a:latin typeface="+mj-lt"/>
            </a:endParaRPr>
          </a:p>
          <a:p>
            <a:pPr marL="548640" lvl="1" eaLnBrk="1" fontAlgn="auto" hangingPunct="1">
              <a:spcBef>
                <a:spcPts val="370"/>
              </a:spcBef>
              <a:spcAft>
                <a:spcPts val="0"/>
              </a:spcAft>
              <a:buFont typeface="Wingdings 2"/>
              <a:buNone/>
              <a:defRPr/>
            </a:pPr>
            <a:r>
              <a:rPr lang="en-US" sz="5000" b="1" dirty="0" smtClean="0">
                <a:latin typeface="+mj-lt"/>
              </a:rPr>
              <a:t>	Resulting  in difficulties for  the community:</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Widespread illegal construction that may be unsafe, or may not comply with site standards or environmental regulations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Lack of community investment - housing and jobs</a:t>
            </a:r>
          </a:p>
          <a:p>
            <a:pPr marL="822960" lvl="2" eaLnBrk="1" fontAlgn="auto" hangingPunct="1">
              <a:spcBef>
                <a:spcPts val="370"/>
              </a:spcBef>
              <a:spcAft>
                <a:spcPts val="0"/>
              </a:spcAft>
              <a:buClr>
                <a:schemeClr val="accent1">
                  <a:tint val="60000"/>
                </a:schemeClr>
              </a:buClr>
              <a:buFont typeface="Wingdings 2"/>
              <a:buChar char=""/>
              <a:defRPr/>
            </a:pPr>
            <a:endParaRPr lang="en-US" sz="5000" dirty="0" smtClean="0">
              <a:latin typeface="+mj-lt"/>
            </a:endParaRPr>
          </a:p>
          <a:p>
            <a:pPr marL="274320" indent="-274320" eaLnBrk="1" fontAlgn="auto" hangingPunct="1">
              <a:spcBef>
                <a:spcPts val="580"/>
              </a:spcBef>
              <a:spcAft>
                <a:spcPts val="0"/>
              </a:spcAft>
              <a:buFont typeface="Wingdings 2"/>
              <a:buChar char=""/>
              <a:defRPr/>
            </a:pPr>
            <a:r>
              <a:rPr lang="en-US" sz="5000" b="1" dirty="0" smtClean="0">
                <a:latin typeface="+mj-lt"/>
              </a:rPr>
              <a:t>Goals</a:t>
            </a:r>
            <a:r>
              <a:rPr lang="en-US" sz="5000" dirty="0" smtClean="0">
                <a:latin typeface="+mj-lt"/>
              </a:rPr>
              <a:t>: Straightforward regulations that all can be understood by all, with complete, consistent and efficient review of applications. </a:t>
            </a:r>
          </a:p>
          <a:p>
            <a:pPr marL="274320" indent="-274320" eaLnBrk="1" fontAlgn="auto" hangingPunct="1">
              <a:spcBef>
                <a:spcPts val="580"/>
              </a:spcBef>
              <a:spcAft>
                <a:spcPts val="0"/>
              </a:spcAft>
              <a:buFont typeface="Wingdings 2"/>
              <a:buChar char=""/>
              <a:defRPr/>
            </a:pPr>
            <a:r>
              <a:rPr lang="en-US" sz="5000" dirty="0" smtClean="0">
                <a:latin typeface="+mj-lt"/>
              </a:rPr>
              <a:t>Revise outdated regulations</a:t>
            </a:r>
          </a:p>
          <a:p>
            <a:pPr marL="274320" indent="-274320" eaLnBrk="1" fontAlgn="auto" hangingPunct="1">
              <a:spcBef>
                <a:spcPts val="580"/>
              </a:spcBef>
              <a:spcAft>
                <a:spcPts val="0"/>
              </a:spcAft>
              <a:buFont typeface="Wingdings 2"/>
              <a:buChar char=""/>
              <a:defRPr/>
            </a:pPr>
            <a:r>
              <a:rPr lang="en-US" sz="5000" dirty="0" smtClean="0">
                <a:latin typeface="+mj-lt"/>
              </a:rPr>
              <a:t>Continue to protect the environment and the quality of neighborhoods</a:t>
            </a:r>
            <a:r>
              <a:rPr lang="en-US" sz="5000" dirty="0" smtClean="0">
                <a:solidFill>
                  <a:srgbClr val="FF0000"/>
                </a:solidFill>
                <a:latin typeface="+mj-lt"/>
              </a:rPr>
              <a:t>. </a:t>
            </a:r>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304800" y="152400"/>
            <a:ext cx="1143000" cy="338554"/>
          </a:xfrm>
          <a:prstGeom prst="rect">
            <a:avLst/>
          </a:prstGeom>
          <a:noFill/>
        </p:spPr>
        <p:txBody>
          <a:bodyPr wrap="square" rtlCol="0">
            <a:spAutoFit/>
          </a:bodyPr>
          <a:lstStyle/>
          <a:p>
            <a:r>
              <a:rPr lang="en-US" sz="1600" dirty="0">
                <a:solidFill>
                  <a:srgbClr val="0070C0"/>
                </a:solidFill>
                <a:latin typeface="Arial Rounded MT Bold" pitchFamily="34" charset="0"/>
              </a:rPr>
              <a:t>O</a:t>
            </a:r>
            <a:r>
              <a:rPr lang="en-US" sz="1600" dirty="0" smtClean="0">
                <a:solidFill>
                  <a:srgbClr val="0070C0"/>
                </a:solidFill>
                <a:latin typeface="Arial Rounded MT Bold" pitchFamily="34" charset="0"/>
              </a:rPr>
              <a:t>verview</a:t>
            </a:r>
            <a:endParaRPr lang="en-US" sz="16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731838"/>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600" b="1" dirty="0" smtClean="0"/>
              <a:t>What is Code Modernization?</a:t>
            </a:r>
            <a:endParaRPr lang="en-US" sz="3600" dirty="0"/>
          </a:p>
        </p:txBody>
      </p:sp>
      <p:sp>
        <p:nvSpPr>
          <p:cNvPr id="3" name="Content Placeholder 2"/>
          <p:cNvSpPr>
            <a:spLocks noGrp="1"/>
          </p:cNvSpPr>
          <p:nvPr>
            <p:ph sz="quarter" idx="1"/>
          </p:nvPr>
        </p:nvSpPr>
        <p:spPr>
          <a:xfrm>
            <a:off x="838200" y="838200"/>
            <a:ext cx="7772400" cy="5638800"/>
          </a:xfrm>
        </p:spPr>
        <p:txBody>
          <a:bodyPr>
            <a:normAutofit fontScale="25000" lnSpcReduction="20000"/>
          </a:bodyPr>
          <a:lstStyle/>
          <a:p>
            <a:pPr marL="274320" indent="-274320" eaLnBrk="1" fontAlgn="auto" hangingPunct="1">
              <a:spcBef>
                <a:spcPts val="580"/>
              </a:spcBef>
              <a:spcAft>
                <a:spcPts val="0"/>
              </a:spcAft>
              <a:buFont typeface="Wingdings 2"/>
              <a:buNone/>
              <a:defRPr/>
            </a:pPr>
            <a:endParaRPr lang="en-US" sz="80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Permit Administration- Modernize and Standardize the Permit framework, use clear nomenclature</a:t>
            </a:r>
          </a:p>
          <a:p>
            <a:pPr marL="548640" lvl="1" eaLnBrk="1" fontAlgn="auto" hangingPunct="1">
              <a:spcBef>
                <a:spcPts val="370"/>
              </a:spcBef>
              <a:spcAft>
                <a:spcPts val="0"/>
              </a:spcAft>
              <a:buFont typeface="Wingdings 2"/>
              <a:buNone/>
              <a:defRPr/>
            </a:pPr>
            <a:endParaRPr lang="en-US" sz="78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regulations for agricultural uses to support local commercial agriculture, breweries and wineries, while preserving </a:t>
            </a:r>
            <a:r>
              <a:rPr lang="en-US" sz="8000" dirty="0" err="1" smtClean="0">
                <a:latin typeface="+mj-lt"/>
              </a:rPr>
              <a:t>ag</a:t>
            </a:r>
            <a:r>
              <a:rPr lang="en-US" sz="8000" dirty="0" smtClean="0">
                <a:latin typeface="+mj-lt"/>
              </a:rPr>
              <a:t>. land</a:t>
            </a:r>
          </a:p>
          <a:p>
            <a:pPr marL="274320" indent="-274320" eaLnBrk="1" fontAlgn="auto" hangingPunct="1">
              <a:spcBef>
                <a:spcPts val="580"/>
              </a:spcBef>
              <a:spcAft>
                <a:spcPts val="0"/>
              </a:spcAft>
              <a:buNone/>
              <a:defRPr/>
            </a:pPr>
            <a:endParaRPr lang="en-US" sz="80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list of uses allowed in zone districts, with appropriate reviews for different project types </a:t>
            </a:r>
          </a:p>
          <a:p>
            <a:pPr marL="548640" lvl="1" eaLnBrk="1" fontAlgn="auto" hangingPunct="1">
              <a:spcBef>
                <a:spcPts val="370"/>
              </a:spcBef>
              <a:spcAft>
                <a:spcPts val="0"/>
              </a:spcAft>
              <a:buNone/>
              <a:defRPr/>
            </a:pPr>
            <a:endParaRPr lang="en-US" sz="78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Add language lacking in current code to regulate:</a:t>
            </a:r>
          </a:p>
          <a:p>
            <a:pPr marL="548640" lvl="1" eaLnBrk="1" fontAlgn="auto" hangingPunct="1">
              <a:spcBef>
                <a:spcPts val="370"/>
              </a:spcBef>
              <a:spcAft>
                <a:spcPts val="0"/>
              </a:spcAft>
              <a:buFont typeface="Wingdings 2"/>
              <a:buChar char=""/>
              <a:defRPr/>
            </a:pPr>
            <a:r>
              <a:rPr lang="en-US" sz="7800" dirty="0" smtClean="0">
                <a:latin typeface="+mj-lt"/>
              </a:rPr>
              <a:t>Limit commercial weddings on residential property</a:t>
            </a:r>
          </a:p>
          <a:p>
            <a:pPr marL="548640" lvl="1" eaLnBrk="1" fontAlgn="auto" hangingPunct="1">
              <a:spcBef>
                <a:spcPts val="370"/>
              </a:spcBef>
              <a:spcAft>
                <a:spcPts val="0"/>
              </a:spcAft>
              <a:buFont typeface="Wingdings 2"/>
              <a:buChar char=""/>
              <a:defRPr/>
            </a:pPr>
            <a:r>
              <a:rPr lang="en-US" sz="7800" dirty="0" smtClean="0">
                <a:latin typeface="+mj-lt"/>
              </a:rPr>
              <a:t>Community events</a:t>
            </a:r>
          </a:p>
          <a:p>
            <a:pPr marL="548640" lvl="1" eaLnBrk="1" fontAlgn="auto" hangingPunct="1">
              <a:spcBef>
                <a:spcPts val="370"/>
              </a:spcBef>
              <a:spcAft>
                <a:spcPts val="0"/>
              </a:spcAft>
              <a:buFont typeface="Wingdings 2"/>
              <a:buChar char=""/>
              <a:defRPr/>
            </a:pPr>
            <a:r>
              <a:rPr lang="en-US" sz="8000" dirty="0" smtClean="0">
                <a:latin typeface="+mj-lt"/>
              </a:rPr>
              <a:t>Newer types of temporary structures, such as PODS</a:t>
            </a:r>
          </a:p>
          <a:p>
            <a:pPr marL="274320" indent="-274320" eaLnBrk="1" fontAlgn="auto" hangingPunct="1">
              <a:spcBef>
                <a:spcPts val="580"/>
              </a:spcBef>
              <a:spcAft>
                <a:spcPts val="0"/>
              </a:spcAft>
              <a:buFont typeface="Wingdings 2"/>
              <a:buChar char=""/>
              <a:defRPr/>
            </a:pPr>
            <a:r>
              <a:rPr lang="en-US" sz="8000" dirty="0" smtClean="0">
                <a:latin typeface="+mj-lt"/>
              </a:rPr>
              <a:t>Revisions to site standards for the Multi-family zone district and to permit requirements for residential accessory structures		</a:t>
            </a:r>
            <a:r>
              <a:rPr lang="en-US" sz="8200" dirty="0" smtClean="0">
                <a:latin typeface="+mj-lt"/>
              </a:rPr>
              <a:t>	</a:t>
            </a:r>
          </a:p>
          <a:p>
            <a:pPr marL="274320" indent="-274320" eaLnBrk="1" fontAlgn="auto" hangingPunct="1">
              <a:spcBef>
                <a:spcPts val="580"/>
              </a:spcBef>
              <a:spcAft>
                <a:spcPts val="0"/>
              </a:spcAft>
              <a:buFont typeface="Wingdings 2"/>
              <a:buChar char=""/>
              <a:defRPr/>
            </a:pPr>
            <a:r>
              <a:rPr lang="en-US" sz="8000" dirty="0" smtClean="0">
                <a:latin typeface="+mj-lt"/>
              </a:rPr>
              <a:t>Maintain regulations protecting the environment and neighborhood  quality</a:t>
            </a:r>
          </a:p>
          <a:p>
            <a:pPr marL="548640" lvl="1" eaLnBrk="1" fontAlgn="auto" hangingPunct="1">
              <a:spcBef>
                <a:spcPts val="370"/>
              </a:spcBef>
              <a:spcAft>
                <a:spcPts val="0"/>
              </a:spcAft>
              <a:buFont typeface="Wingdings 2"/>
              <a:buNone/>
              <a:defRPr/>
            </a:pPr>
            <a:r>
              <a:rPr lang="en-US" sz="8000" dirty="0" smtClean="0">
                <a:latin typeface="+mj-lt"/>
              </a:rPr>
              <a:t>	</a:t>
            </a: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None/>
              <a:defRPr/>
            </a:pPr>
            <a:r>
              <a:rPr lang="en-US" dirty="0" smtClean="0">
                <a:latin typeface="+mj-lt"/>
              </a:rPr>
              <a:t> </a:t>
            </a:r>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304800" y="228600"/>
            <a:ext cx="1143000" cy="338554"/>
          </a:xfrm>
          <a:prstGeom prst="rect">
            <a:avLst/>
          </a:prstGeom>
          <a:noFill/>
        </p:spPr>
        <p:txBody>
          <a:bodyPr wrap="square" rtlCol="0">
            <a:spAutoFit/>
          </a:bodyPr>
          <a:lstStyle/>
          <a:p>
            <a:r>
              <a:rPr lang="en-US" sz="1600" dirty="0">
                <a:solidFill>
                  <a:srgbClr val="0070C0"/>
                </a:solidFill>
                <a:latin typeface="Arial Rounded MT Bold" pitchFamily="34" charset="0"/>
              </a:rPr>
              <a:t>O</a:t>
            </a:r>
            <a:r>
              <a:rPr lang="en-US" sz="1600" dirty="0" smtClean="0">
                <a:solidFill>
                  <a:srgbClr val="0070C0"/>
                </a:solidFill>
                <a:latin typeface="Arial Rounded MT Bold" pitchFamily="34" charset="0"/>
              </a:rPr>
              <a:t>verview</a:t>
            </a:r>
            <a:endParaRPr lang="en-US" sz="1600" dirty="0">
              <a:solidFill>
                <a:srgbClr val="0070C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44562"/>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100" b="1" dirty="0" smtClean="0"/>
              <a:t>Code Modernization: </a:t>
            </a:r>
            <a:br>
              <a:rPr lang="en-US" sz="3100" b="1" dirty="0" smtClean="0"/>
            </a:br>
            <a:r>
              <a:rPr lang="en-US" sz="3100" b="1" dirty="0" smtClean="0"/>
              <a:t>Development of the draft proposal</a:t>
            </a:r>
            <a:endParaRPr lang="en-US" sz="3100" dirty="0"/>
          </a:p>
        </p:txBody>
      </p:sp>
      <p:graphicFrame>
        <p:nvGraphicFramePr>
          <p:cNvPr id="4" name="Content Placeholder 3"/>
          <p:cNvGraphicFramePr>
            <a:graphicFrameLocks noGrp="1"/>
          </p:cNvGraphicFramePr>
          <p:nvPr>
            <p:ph sz="quarter" idx="1"/>
          </p:nvPr>
        </p:nvGraphicFramePr>
        <p:xfrm>
          <a:off x="457200" y="10668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762000" y="5181600"/>
            <a:ext cx="444500" cy="3317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609600"/>
            <a:ext cx="7772400" cy="1066800"/>
          </a:xfrm>
        </p:spPr>
        <p:txBody>
          <a:bodyPr/>
          <a:lstStyle/>
          <a:p>
            <a:pPr algn="ctr" eaLnBrk="1" hangingPunct="1"/>
            <a:r>
              <a:rPr lang="en-US" altLang="en-US" sz="3600" dirty="0" smtClean="0"/>
              <a:t/>
            </a:r>
            <a:br>
              <a:rPr lang="en-US" altLang="en-US" sz="3600" dirty="0" smtClean="0"/>
            </a:br>
            <a:r>
              <a:rPr lang="en-US" altLang="en-US" sz="3600" dirty="0" smtClean="0"/>
              <a:t/>
            </a:r>
            <a:br>
              <a:rPr lang="en-US" altLang="en-US" sz="3600" dirty="0" smtClean="0"/>
            </a:br>
            <a:r>
              <a:rPr lang="en-US" altLang="en-US" sz="3200" dirty="0" smtClean="0"/>
              <a:t>Permit Processing Framework</a:t>
            </a:r>
            <a:br>
              <a:rPr lang="en-US" altLang="en-US" sz="3200" dirty="0" smtClean="0"/>
            </a:br>
            <a:r>
              <a:rPr lang="en-US" altLang="en-US" sz="2800" dirty="0" smtClean="0"/>
              <a:t>Chapter 18.10</a:t>
            </a:r>
          </a:p>
        </p:txBody>
      </p:sp>
      <p:sp>
        <p:nvSpPr>
          <p:cNvPr id="3" name="Content Placeholder 2"/>
          <p:cNvSpPr>
            <a:spLocks noGrp="1"/>
          </p:cNvSpPr>
          <p:nvPr>
            <p:ph sz="quarter" idx="1"/>
          </p:nvPr>
        </p:nvSpPr>
        <p:spPr>
          <a:xfrm>
            <a:off x="914400" y="1752600"/>
            <a:ext cx="7772400" cy="45720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latin typeface="+mj-lt"/>
              </a:rPr>
              <a:t>Introduce separate permits for uses (“Use permit”)  and physical site development  (“Site development permit”)</a:t>
            </a:r>
          </a:p>
          <a:p>
            <a:pPr marL="274320" indent="-274320" eaLnBrk="1" fontAlgn="auto" hangingPunct="1">
              <a:spcBef>
                <a:spcPts val="580"/>
              </a:spcBef>
              <a:spcAft>
                <a:spcPts val="0"/>
              </a:spcAft>
              <a:buFont typeface="Wingdings 2"/>
              <a:buChar char=""/>
              <a:defRPr/>
            </a:pPr>
            <a:r>
              <a:rPr lang="en-US" dirty="0" smtClean="0">
                <a:latin typeface="+mj-lt"/>
              </a:rPr>
              <a:t>Use standard, descriptive terms for permits and processes (e.g. “Conditional Use Permit”, “Minor Site Development permit”)</a:t>
            </a:r>
          </a:p>
          <a:p>
            <a:pPr marL="274320" indent="-274320" eaLnBrk="1" fontAlgn="auto" hangingPunct="1">
              <a:spcBef>
                <a:spcPts val="580"/>
              </a:spcBef>
              <a:spcAft>
                <a:spcPts val="0"/>
              </a:spcAft>
              <a:buFont typeface="Wingdings 2"/>
              <a:buChar char=""/>
              <a:defRPr/>
            </a:pPr>
            <a:r>
              <a:rPr lang="en-US" dirty="0" smtClean="0">
                <a:latin typeface="+mj-lt"/>
              </a:rPr>
              <a:t>Clarify which permits are subject to environmental review (“discretionary” vs. “ministerial”)</a:t>
            </a:r>
          </a:p>
          <a:p>
            <a:pPr marL="274320" indent="-274320" eaLnBrk="1" fontAlgn="auto" hangingPunct="1">
              <a:spcBef>
                <a:spcPts val="580"/>
              </a:spcBef>
              <a:spcAft>
                <a:spcPts val="0"/>
              </a:spcAft>
              <a:buFont typeface="Wingdings 2"/>
              <a:buChar char=""/>
              <a:defRPr/>
            </a:pPr>
            <a:r>
              <a:rPr lang="en-US" dirty="0" smtClean="0">
                <a:latin typeface="+mj-lt"/>
              </a:rPr>
              <a:t>Update uses allowed in zone districts to include modern uses, such as research and development in commercial zones</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762000"/>
          </a:xfrm>
        </p:spPr>
        <p:txBody>
          <a:bodyPr/>
          <a:lstStyle/>
          <a:p>
            <a:pPr algn="ctr"/>
            <a:r>
              <a:rPr lang="en-US" sz="3600" dirty="0" smtClean="0"/>
              <a:t>New Permit Terms</a:t>
            </a:r>
            <a:endParaRPr lang="en-US" sz="3600" dirty="0"/>
          </a:p>
        </p:txBody>
      </p:sp>
      <p:graphicFrame>
        <p:nvGraphicFramePr>
          <p:cNvPr id="4" name="Content Placeholder 3"/>
          <p:cNvGraphicFramePr>
            <a:graphicFrameLocks noGrp="1"/>
          </p:cNvGraphicFramePr>
          <p:nvPr>
            <p:ph sz="quarter" idx="1"/>
          </p:nvPr>
        </p:nvGraphicFramePr>
        <p:xfrm>
          <a:off x="1676400" y="1371600"/>
          <a:ext cx="5829300" cy="4114800"/>
        </p:xfrm>
        <a:graphic>
          <a:graphicData uri="http://schemas.openxmlformats.org/drawingml/2006/table">
            <a:tbl>
              <a:tblPr firstRow="1" bandRow="1">
                <a:tableStyleId>{5940675A-B579-460E-94D1-54222C63F5DA}</a:tableStyleId>
              </a:tblPr>
              <a:tblGrid>
                <a:gridCol w="1943100"/>
                <a:gridCol w="1943100"/>
                <a:gridCol w="1943100"/>
              </a:tblGrid>
              <a:tr h="457200">
                <a:tc>
                  <a:txBody>
                    <a:bodyPr/>
                    <a:lstStyle/>
                    <a:p>
                      <a:r>
                        <a:rPr lang="en-US" b="1" dirty="0" smtClean="0">
                          <a:latin typeface="+mj-lt"/>
                        </a:rPr>
                        <a:t>Permit</a:t>
                      </a:r>
                      <a:r>
                        <a:rPr lang="en-US" b="1" baseline="0" dirty="0" smtClean="0">
                          <a:latin typeface="+mj-lt"/>
                        </a:rPr>
                        <a:t> </a:t>
                      </a:r>
                      <a:endParaRPr lang="en-US" b="1" dirty="0">
                        <a:latin typeface="+mj-lt"/>
                      </a:endParaRPr>
                    </a:p>
                  </a:txBody>
                  <a:tcPr/>
                </a:tc>
                <a:tc>
                  <a:txBody>
                    <a:bodyPr/>
                    <a:lstStyle/>
                    <a:p>
                      <a:r>
                        <a:rPr lang="en-US" b="1" dirty="0" smtClean="0">
                          <a:latin typeface="+mj-lt"/>
                        </a:rPr>
                        <a:t>Public</a:t>
                      </a:r>
                      <a:r>
                        <a:rPr lang="en-US" b="1" baseline="0" dirty="0" smtClean="0">
                          <a:latin typeface="+mj-lt"/>
                        </a:rPr>
                        <a:t> Notice</a:t>
                      </a:r>
                      <a:endParaRPr lang="en-US" b="1" dirty="0">
                        <a:latin typeface="+mj-lt"/>
                      </a:endParaRPr>
                    </a:p>
                  </a:txBody>
                  <a:tcPr/>
                </a:tc>
                <a:tc>
                  <a:txBody>
                    <a:bodyPr/>
                    <a:lstStyle/>
                    <a:p>
                      <a:r>
                        <a:rPr lang="en-US" b="1" dirty="0" smtClean="0">
                          <a:latin typeface="+mj-lt"/>
                        </a:rPr>
                        <a:t>Decision Maker</a:t>
                      </a:r>
                      <a:endParaRPr lang="en-US" b="1" dirty="0">
                        <a:latin typeface="+mj-lt"/>
                      </a:endParaRPr>
                    </a:p>
                  </a:txBody>
                  <a:tcPr/>
                </a:tc>
              </a:tr>
              <a:tr h="914400">
                <a:tc>
                  <a:txBody>
                    <a:bodyPr/>
                    <a:lstStyle/>
                    <a:p>
                      <a:r>
                        <a:rPr lang="en-US" dirty="0" smtClean="0">
                          <a:latin typeface="+mj-lt"/>
                        </a:rPr>
                        <a:t>Zoning Clearance</a:t>
                      </a:r>
                    </a:p>
                    <a:p>
                      <a:r>
                        <a:rPr lang="en-US" dirty="0" smtClean="0">
                          <a:latin typeface="+mj-lt"/>
                        </a:rPr>
                        <a:t>(ZC)</a:t>
                      </a:r>
                      <a:endParaRPr lang="en-US" dirty="0">
                        <a:latin typeface="+mj-lt"/>
                      </a:endParaRPr>
                    </a:p>
                  </a:txBody>
                  <a:tcPr/>
                </a:tc>
                <a:tc>
                  <a:txBody>
                    <a:bodyPr/>
                    <a:lstStyle/>
                    <a:p>
                      <a:r>
                        <a:rPr lang="en-US" dirty="0" smtClean="0">
                          <a:latin typeface="+mj-lt"/>
                        </a:rPr>
                        <a:t>No</a:t>
                      </a:r>
                      <a:endParaRPr lang="en-US" dirty="0">
                        <a:latin typeface="+mj-lt"/>
                      </a:endParaRPr>
                    </a:p>
                  </a:txBody>
                  <a:tcPr/>
                </a:tc>
                <a:tc>
                  <a:txBody>
                    <a:bodyPr/>
                    <a:lstStyle/>
                    <a:p>
                      <a:r>
                        <a:rPr lang="en-US" dirty="0" smtClean="0">
                          <a:latin typeface="+mj-lt"/>
                        </a:rPr>
                        <a:t>Planning Director</a:t>
                      </a:r>
                      <a:endParaRPr lang="en-US" dirty="0">
                        <a:latin typeface="+mj-lt"/>
                      </a:endParaRPr>
                    </a:p>
                  </a:txBody>
                  <a:tcPr/>
                </a:tc>
              </a:tr>
              <a:tr h="914400">
                <a:tc>
                  <a:txBody>
                    <a:bodyPr/>
                    <a:lstStyle/>
                    <a:p>
                      <a:r>
                        <a:rPr lang="en-US" dirty="0" smtClean="0">
                          <a:latin typeface="+mj-lt"/>
                        </a:rPr>
                        <a:t>Minor</a:t>
                      </a:r>
                      <a:r>
                        <a:rPr lang="en-US" baseline="0" dirty="0" smtClean="0">
                          <a:latin typeface="+mj-lt"/>
                        </a:rPr>
                        <a:t> Use Permit</a:t>
                      </a:r>
                    </a:p>
                    <a:p>
                      <a:r>
                        <a:rPr lang="en-US" baseline="0" dirty="0" smtClean="0">
                          <a:latin typeface="+mj-lt"/>
                        </a:rPr>
                        <a:t>(MUP)</a:t>
                      </a:r>
                      <a:endParaRPr lang="en-US" dirty="0">
                        <a:latin typeface="+mj-lt"/>
                      </a:endParaRPr>
                    </a:p>
                  </a:txBody>
                  <a:tcPr/>
                </a:tc>
                <a:tc>
                  <a:txBody>
                    <a:bodyPr/>
                    <a:lstStyle/>
                    <a:p>
                      <a:r>
                        <a:rPr lang="en-US" dirty="0" smtClean="0">
                          <a:latin typeface="+mj-lt"/>
                        </a:rPr>
                        <a:t>No</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Planning Director</a:t>
                      </a:r>
                    </a:p>
                    <a:p>
                      <a:endParaRPr lang="en-US" dirty="0">
                        <a:latin typeface="+mj-lt"/>
                      </a:endParaRPr>
                    </a:p>
                  </a:txBody>
                  <a:tcPr/>
                </a:tc>
              </a:tr>
              <a:tr h="914400">
                <a:tc>
                  <a:txBody>
                    <a:bodyPr/>
                    <a:lstStyle/>
                    <a:p>
                      <a:r>
                        <a:rPr lang="en-US" dirty="0" smtClean="0">
                          <a:latin typeface="+mj-lt"/>
                        </a:rPr>
                        <a:t>Administrative</a:t>
                      </a:r>
                      <a:r>
                        <a:rPr lang="en-US" baseline="0" dirty="0" smtClean="0">
                          <a:latin typeface="+mj-lt"/>
                        </a:rPr>
                        <a:t> Use Permit (AUP)</a:t>
                      </a:r>
                      <a:endParaRPr lang="en-US" dirty="0">
                        <a:latin typeface="+mj-lt"/>
                      </a:endParaRPr>
                    </a:p>
                  </a:txBody>
                  <a:tcPr/>
                </a:tc>
                <a:tc>
                  <a:txBody>
                    <a:bodyPr/>
                    <a:lstStyle/>
                    <a:p>
                      <a:r>
                        <a:rPr lang="en-US" dirty="0" smtClean="0">
                          <a:latin typeface="+mj-lt"/>
                        </a:rPr>
                        <a:t>Yes</a:t>
                      </a:r>
                      <a:endParaRPr lang="en-US" dirty="0">
                        <a:latin typeface="+mj-lt"/>
                      </a:endParaRPr>
                    </a:p>
                  </a:txBody>
                  <a:tcPr/>
                </a:tc>
                <a:tc>
                  <a:txBody>
                    <a:bodyPr/>
                    <a:lstStyle/>
                    <a:p>
                      <a:r>
                        <a:rPr lang="en-US" dirty="0" smtClean="0">
                          <a:latin typeface="+mj-lt"/>
                        </a:rPr>
                        <a:t>Planning Director</a:t>
                      </a:r>
                      <a:endParaRPr lang="en-US" dirty="0">
                        <a:latin typeface="+mj-lt"/>
                      </a:endParaRPr>
                    </a:p>
                  </a:txBody>
                  <a:tcPr/>
                </a:tc>
              </a:tr>
              <a:tr h="914400">
                <a:tc>
                  <a:txBody>
                    <a:bodyPr/>
                    <a:lstStyle/>
                    <a:p>
                      <a:r>
                        <a:rPr lang="en-US" dirty="0" smtClean="0">
                          <a:latin typeface="+mj-lt"/>
                        </a:rPr>
                        <a:t>Conditional</a:t>
                      </a:r>
                      <a:r>
                        <a:rPr lang="en-US" baseline="0" dirty="0" smtClean="0">
                          <a:latin typeface="+mj-lt"/>
                        </a:rPr>
                        <a:t> Use Permit (CUP)</a:t>
                      </a:r>
                      <a:endParaRPr lang="en-US" dirty="0">
                        <a:latin typeface="+mj-lt"/>
                      </a:endParaRPr>
                    </a:p>
                  </a:txBody>
                  <a:tcPr/>
                </a:tc>
                <a:tc>
                  <a:txBody>
                    <a:bodyPr/>
                    <a:lstStyle/>
                    <a:p>
                      <a:r>
                        <a:rPr lang="en-US" dirty="0" smtClean="0">
                          <a:latin typeface="+mj-lt"/>
                        </a:rPr>
                        <a:t>Yes</a:t>
                      </a:r>
                      <a:endParaRPr lang="en-US" dirty="0">
                        <a:latin typeface="+mj-lt"/>
                      </a:endParaRPr>
                    </a:p>
                  </a:txBody>
                  <a:tcPr/>
                </a:tc>
                <a:tc>
                  <a:txBody>
                    <a:bodyPr/>
                    <a:lstStyle/>
                    <a:p>
                      <a:r>
                        <a:rPr lang="en-US" dirty="0" smtClean="0">
                          <a:latin typeface="+mj-lt"/>
                        </a:rPr>
                        <a:t>Public Hearing </a:t>
                      </a:r>
                      <a:endParaRPr lang="en-US" dirty="0">
                        <a:latin typeface="+mj-lt"/>
                      </a:endParaRPr>
                    </a:p>
                  </a:txBody>
                  <a:tcPr/>
                </a:tc>
              </a:tr>
            </a:tbl>
          </a:graphicData>
        </a:graphic>
      </p:graphicFrame>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381001"/>
          <a:ext cx="8686800" cy="6384512"/>
        </p:xfrm>
        <a:graphic>
          <a:graphicData uri="http://schemas.openxmlformats.org/drawingml/2006/table">
            <a:tbl>
              <a:tblPr/>
              <a:tblGrid>
                <a:gridCol w="914400"/>
                <a:gridCol w="2362200"/>
                <a:gridCol w="1371600"/>
                <a:gridCol w="762000"/>
                <a:gridCol w="914400"/>
                <a:gridCol w="2362200"/>
              </a:tblGrid>
              <a:tr h="416237">
                <a:tc gridSpan="6">
                  <a:txBody>
                    <a:bodyPr/>
                    <a:lstStyle/>
                    <a:p>
                      <a:pPr marL="0" marR="0" algn="ctr">
                        <a:lnSpc>
                          <a:spcPct val="115000"/>
                        </a:lnSpc>
                        <a:spcBef>
                          <a:spcPts val="0"/>
                        </a:spcBef>
                        <a:spcAft>
                          <a:spcPts val="0"/>
                        </a:spcAft>
                        <a:tabLst>
                          <a:tab pos="457200" algn="l"/>
                        </a:tabLst>
                      </a:pPr>
                      <a:r>
                        <a:rPr lang="en-US" sz="2000" b="1" kern="100" dirty="0">
                          <a:solidFill>
                            <a:srgbClr val="000000"/>
                          </a:solidFill>
                          <a:latin typeface="+mj-lt"/>
                          <a:ea typeface="SimSun"/>
                          <a:cs typeface="Times New Roman"/>
                        </a:rPr>
                        <a:t>PERMIT NAMES, CURRENT AND PROPOSED</a:t>
                      </a:r>
                      <a:endParaRPr lang="en-US" sz="2000" dirty="0">
                        <a:latin typeface="+mj-lt"/>
                        <a:ea typeface="Calibri"/>
                        <a:cs typeface="Times New Roman"/>
                      </a:endParaRPr>
                    </a:p>
                  </a:txBody>
                  <a:tcPr marL="38872" marR="38872" marT="1388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PLANNING DIRECTOR OR DESIGNATED STAFF</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1166">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Current  Code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Permit Name </a:t>
                      </a:r>
                    </a:p>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In</a:t>
                      </a:r>
                      <a:r>
                        <a:rPr lang="en-US" sz="1600" b="1" baseline="0" dirty="0" smtClean="0">
                          <a:latin typeface="+mj-lt"/>
                          <a:ea typeface="Calibri"/>
                          <a:cs typeface="Arial" pitchFamily="34" charset="0"/>
                        </a:rPr>
                        <a:t> </a:t>
                      </a:r>
                      <a:r>
                        <a:rPr lang="en-US" sz="1600" b="1" dirty="0" smtClean="0">
                          <a:latin typeface="+mj-lt"/>
                          <a:ea typeface="Calibri"/>
                          <a:cs typeface="Arial" pitchFamily="34" charset="0"/>
                        </a:rPr>
                        <a:t>Proposed </a:t>
                      </a:r>
                      <a:r>
                        <a:rPr lang="en-US" sz="1600" b="1" dirty="0">
                          <a:latin typeface="+mj-lt"/>
                          <a:ea typeface="Calibri"/>
                          <a:cs typeface="Arial" pitchFamily="34" charset="0"/>
                        </a:rPr>
                        <a:t>Code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Type  of Action</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Public Notice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Public Hearing</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Who Decides Appeals, </a:t>
                      </a:r>
                      <a:endParaRPr lang="en-US" sz="1600" b="1" dirty="0" smtClean="0">
                        <a:latin typeface="+mj-lt"/>
                        <a:ea typeface="Calibri"/>
                        <a:cs typeface="Arial" pitchFamily="34" charset="0"/>
                      </a:endParaRPr>
                    </a:p>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Who </a:t>
                      </a:r>
                      <a:r>
                        <a:rPr lang="en-US" sz="1600" b="1" dirty="0">
                          <a:latin typeface="+mj-lt"/>
                          <a:ea typeface="Calibri"/>
                          <a:cs typeface="Arial" pitchFamily="34" charset="0"/>
                        </a:rPr>
                        <a:t>May Appeal</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r>
              <a:tr h="811180">
                <a:tc>
                  <a:txBody>
                    <a:bodyPr/>
                    <a:lstStyle/>
                    <a:p>
                      <a:pPr marL="0" marR="0">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Level I,</a:t>
                      </a:r>
                      <a:r>
                        <a:rPr lang="en-US" sz="1600" kern="100" dirty="0">
                          <a:solidFill>
                            <a:srgbClr val="000000"/>
                          </a:solidFill>
                          <a:latin typeface="+mj-lt"/>
                          <a:ea typeface="SimSun"/>
                          <a:cs typeface="Times New Roman"/>
                        </a:rPr>
                        <a:t>       </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II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Zoning Clearance  (ZC)   </a:t>
                      </a:r>
                      <a:r>
                        <a:rPr lang="en-US" sz="1600" kern="100" dirty="0">
                          <a:solidFill>
                            <a:srgbClr val="000000"/>
                          </a:solidFill>
                          <a:latin typeface="+mj-lt"/>
                          <a:ea typeface="SimSun"/>
                          <a:cs typeface="Arial"/>
                        </a:rPr>
                        <a:t>Environmental Clearance (EC)</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Ministerial </a:t>
                      </a:r>
                      <a:endParaRPr lang="en-US" sz="1600" b="1"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Planning Director,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Applicant / Owner</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02">
                <a:tc>
                  <a:txBody>
                    <a:bodyPr/>
                    <a:lstStyle/>
                    <a:p>
                      <a:pPr marL="0" marR="0" algn="just">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Level III </a:t>
                      </a:r>
                      <a:endParaRPr lang="en-US" sz="1600" b="1"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Minor Permit</a:t>
                      </a:r>
                      <a:endParaRPr lang="en-US" sz="1600" b="1"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MUP, MSP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Zoning Administrator,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smtClean="0">
                          <a:solidFill>
                            <a:srgbClr val="000000"/>
                          </a:solidFill>
                          <a:latin typeface="+mj-lt"/>
                          <a:ea typeface="SimSun"/>
                          <a:cs typeface="Times New Roman"/>
                        </a:rPr>
                        <a:t>Any party</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02">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IV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Administrative Permit              AUP, ASP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Zoning Administrator,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ZONING ADMINISTRATOR</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7702">
                <a:tc>
                  <a:txBody>
                    <a:bodyPr/>
                    <a:lstStyle/>
                    <a:p>
                      <a:pPr marL="0" marR="0" algn="just">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Level V </a:t>
                      </a:r>
                      <a:endParaRPr lang="en-US" sz="1600" b="1"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Conditional Permit           </a:t>
                      </a:r>
                      <a:r>
                        <a:rPr lang="en-US" sz="1600" kern="100" dirty="0">
                          <a:solidFill>
                            <a:srgbClr val="000000"/>
                          </a:solidFill>
                          <a:latin typeface="+mj-lt"/>
                          <a:ea typeface="SimSun"/>
                          <a:cs typeface="Times New Roman"/>
                        </a:rPr>
                        <a:t>CUP, CSP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Planning Commission,</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PLANNING COMMISSION</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1180">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VI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Conditional Permit            CUP, CSP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Board of Supervisors (jurisdictional hearing),       </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BOARD OF SUPERVISORS</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128">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VII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smtClean="0">
                          <a:solidFill>
                            <a:srgbClr val="000000"/>
                          </a:solidFill>
                          <a:latin typeface="+mj-lt"/>
                          <a:ea typeface="SimSun"/>
                          <a:cs typeface="Times New Roman"/>
                        </a:rPr>
                        <a:t>Tentative </a:t>
                      </a:r>
                      <a:r>
                        <a:rPr lang="en-US" sz="1600" kern="100" dirty="0">
                          <a:solidFill>
                            <a:srgbClr val="000000"/>
                          </a:solidFill>
                          <a:latin typeface="+mj-lt"/>
                          <a:ea typeface="SimSun"/>
                          <a:cs typeface="Times New Roman"/>
                        </a:rPr>
                        <a:t>Maps</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Legislative Matters</a:t>
                      </a:r>
                      <a:r>
                        <a:rPr lang="en-US" sz="1600" kern="100" baseline="30000" dirty="0">
                          <a:solidFill>
                            <a:srgbClr val="000000"/>
                          </a:solidFill>
                          <a:latin typeface="+mj-lt"/>
                          <a:ea typeface="SimSun"/>
                          <a:cs typeface="Times New Roman"/>
                        </a:rPr>
                        <a:t>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No Appeal </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(Court challenge is next step</a:t>
                      </a:r>
                      <a:r>
                        <a:rPr lang="en-US" sz="1600" kern="100" dirty="0" smtClean="0">
                          <a:solidFill>
                            <a:srgbClr val="000000"/>
                          </a:solidFill>
                          <a:latin typeface="+mj-lt"/>
                          <a:ea typeface="SimSun"/>
                          <a:cs typeface="Times New Roman"/>
                        </a:rPr>
                        <a:t>)</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74638"/>
            <a:ext cx="8686800" cy="1143000"/>
          </a:xfrm>
        </p:spPr>
        <p:txBody>
          <a:bodyPr/>
          <a:lstStyle/>
          <a:p>
            <a:pPr algn="ctr" eaLnBrk="1" hangingPunct="1"/>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a:r>
            <a:br>
              <a:rPr lang="en-US" altLang="en-US" sz="3600" dirty="0" smtClean="0"/>
            </a:br>
            <a:r>
              <a:rPr lang="en-US" altLang="en-US" sz="3200" dirty="0" smtClean="0"/>
              <a:t>Update Policies to Support </a:t>
            </a:r>
            <a:br>
              <a:rPr lang="en-US" altLang="en-US" sz="3200" dirty="0" smtClean="0"/>
            </a:br>
            <a:r>
              <a:rPr lang="en-US" altLang="en-US" sz="3200" dirty="0" smtClean="0"/>
              <a:t>Local Agriculture</a:t>
            </a:r>
          </a:p>
        </p:txBody>
      </p:sp>
      <p:sp>
        <p:nvSpPr>
          <p:cNvPr id="3" name="Content Placeholder 2"/>
          <p:cNvSpPr>
            <a:spLocks noGrp="1"/>
          </p:cNvSpPr>
          <p:nvPr>
            <p:ph sz="quarter" idx="1"/>
          </p:nvPr>
        </p:nvSpPr>
        <p:spPr>
          <a:xfrm>
            <a:off x="533400" y="1600200"/>
            <a:ext cx="8077200" cy="4191000"/>
          </a:xfrm>
        </p:spPr>
        <p:txBody>
          <a:bodyPr>
            <a:normAutofit fontScale="25000" lnSpcReduction="20000"/>
          </a:bodyPr>
          <a:lstStyle/>
          <a:p>
            <a:pPr marL="274320" indent="-274320" eaLnBrk="1" fontAlgn="auto" hangingPunct="1">
              <a:spcBef>
                <a:spcPts val="580"/>
              </a:spcBef>
              <a:spcAft>
                <a:spcPts val="0"/>
              </a:spcAft>
              <a:buFont typeface="Wingdings 2"/>
              <a:buNone/>
              <a:defRPr/>
            </a:pPr>
            <a:endParaRPr lang="en-US" sz="62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policies to support diverse needs of local agriculture, from small diversified farms to large farming operations spread over multiple parcels, as identified in meetings with Farm Bureau, APAC</a:t>
            </a:r>
          </a:p>
          <a:p>
            <a:pPr marL="274320" indent="-274320" eaLnBrk="1" fontAlgn="auto" hangingPunct="1">
              <a:spcBef>
                <a:spcPts val="580"/>
              </a:spcBef>
              <a:spcAft>
                <a:spcPts val="0"/>
              </a:spcAft>
              <a:buFont typeface="Wingdings 2"/>
              <a:buChar char=""/>
              <a:defRPr/>
            </a:pPr>
            <a:r>
              <a:rPr lang="en-US" sz="8000" dirty="0" smtClean="0">
                <a:latin typeface="+mj-lt"/>
              </a:rPr>
              <a:t>Protect agricultural land and the viability of commercial agriculture consistent with Measure J</a:t>
            </a:r>
          </a:p>
          <a:p>
            <a:pPr marL="274320" indent="-274320" eaLnBrk="1" fontAlgn="auto" hangingPunct="1">
              <a:spcBef>
                <a:spcPts val="580"/>
              </a:spcBef>
              <a:spcAft>
                <a:spcPts val="0"/>
              </a:spcAft>
              <a:buFont typeface="Wingdings 2"/>
              <a:buChar char=""/>
              <a:defRPr/>
            </a:pPr>
            <a:r>
              <a:rPr lang="en-US" sz="8000" dirty="0" smtClean="0">
                <a:latin typeface="+mj-lt"/>
              </a:rPr>
              <a:t>Accommodate the need for more agricultural support infrastructure such as agricultural research and development, as identified in the 2014 Economic Vitality Study</a:t>
            </a:r>
          </a:p>
          <a:p>
            <a:pPr marL="274320" indent="-274320" eaLnBrk="1" fontAlgn="auto" hangingPunct="1">
              <a:spcBef>
                <a:spcPts val="580"/>
              </a:spcBef>
              <a:spcAft>
                <a:spcPts val="0"/>
              </a:spcAft>
              <a:buFont typeface="Wingdings 2"/>
              <a:buChar char=""/>
              <a:defRPr/>
            </a:pPr>
            <a:r>
              <a:rPr lang="en-US" sz="8000" dirty="0" smtClean="0">
                <a:latin typeface="+mj-lt"/>
              </a:rPr>
              <a:t>Recognize that activities such as on-farm retail and agricultural  services (equipment repair, delivering agricultural products, and equipment storage) are needed to support the basic farm activities of producing food, fiber and livestock, and are part of agriculture use sector</a:t>
            </a:r>
          </a:p>
          <a:p>
            <a:pPr marL="274320" indent="-274320" eaLnBrk="1" fontAlgn="auto" hangingPunct="1">
              <a:spcBef>
                <a:spcPts val="580"/>
              </a:spcBef>
              <a:spcAft>
                <a:spcPts val="0"/>
              </a:spcAft>
              <a:buFont typeface="Wingdings 2"/>
              <a:buChar char=""/>
              <a:defRPr/>
            </a:pPr>
            <a:r>
              <a:rPr lang="en-US" sz="8000" dirty="0" smtClean="0">
                <a:latin typeface="+mj-lt"/>
              </a:rPr>
              <a:t>Support agricultural employee housing consistent with state law</a:t>
            </a: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None/>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r>
              <a:rPr lang="en-US" sz="6200" dirty="0" smtClean="0">
                <a:latin typeface="+mj-lt"/>
              </a:rPr>
              <a:t>s  </a:t>
            </a: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a:p>
        </p:txBody>
      </p:sp>
      <p:sp>
        <p:nvSpPr>
          <p:cNvPr id="4" name="TextBox 3"/>
          <p:cNvSpPr txBox="1"/>
          <p:nvPr/>
        </p:nvSpPr>
        <p:spPr>
          <a:xfrm>
            <a:off x="304800" y="228600"/>
            <a:ext cx="1447800" cy="338554"/>
          </a:xfrm>
          <a:prstGeom prst="rect">
            <a:avLst/>
          </a:prstGeom>
          <a:noFill/>
        </p:spPr>
        <p:txBody>
          <a:bodyPr wrap="square" rtlCol="0">
            <a:spAutoFit/>
          </a:bodyPr>
          <a:lstStyle/>
          <a:p>
            <a:r>
              <a:rPr lang="en-US" sz="1600" dirty="0" smtClean="0">
                <a:solidFill>
                  <a:srgbClr val="00B050"/>
                </a:solidFill>
                <a:latin typeface="Arial Rounded MT Bold" pitchFamily="34" charset="0"/>
              </a:rPr>
              <a:t>Agriculture</a:t>
            </a:r>
            <a:endParaRPr lang="en-US" sz="1600" dirty="0">
              <a:solidFill>
                <a:srgbClr val="00B050"/>
              </a:solidFill>
              <a:latin typeface="Arial Rounded MT Bold"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2774</TotalTime>
  <Words>2090</Words>
  <Application>Microsoft Office PowerPoint</Application>
  <PresentationFormat>On-screen Show (4:3)</PresentationFormat>
  <Paragraphs>442</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SimSun</vt:lpstr>
      <vt:lpstr>Arial</vt:lpstr>
      <vt:lpstr>Arial Rounded MT Bold</vt:lpstr>
      <vt:lpstr>Calibri</vt:lpstr>
      <vt:lpstr>Cambria</vt:lpstr>
      <vt:lpstr>Franklin Gothic Book</vt:lpstr>
      <vt:lpstr>Perpetua</vt:lpstr>
      <vt:lpstr>Times New Roman</vt:lpstr>
      <vt:lpstr>Wingdings 2</vt:lpstr>
      <vt:lpstr>Equity</vt:lpstr>
      <vt:lpstr> CODE MODERNIZATION PROPOSAL Overview for Community Meetings </vt:lpstr>
      <vt:lpstr>  Structure of the Presentation</vt:lpstr>
      <vt:lpstr>Why Update Land Use Regulations?</vt:lpstr>
      <vt:lpstr>  What is Code Modernization?</vt:lpstr>
      <vt:lpstr>  Code Modernization:  Development of the draft proposal</vt:lpstr>
      <vt:lpstr>  Permit Processing Framework Chapter 18.10</vt:lpstr>
      <vt:lpstr>New Permit Terms</vt:lpstr>
      <vt:lpstr>PowerPoint Presentation</vt:lpstr>
      <vt:lpstr>          Update Policies to Support  Local Agriculture</vt:lpstr>
      <vt:lpstr>Proposal Implements “Measure J” Policies</vt:lpstr>
      <vt:lpstr>        Modern Uses Added In Agricultural Districts</vt:lpstr>
      <vt:lpstr>Housing for Agricultural Employees</vt:lpstr>
      <vt:lpstr>Additional Updates for Agriculture</vt:lpstr>
      <vt:lpstr>        Wineries And Breweries</vt:lpstr>
      <vt:lpstr>Wineries and Breweries – Revised Standards</vt:lpstr>
      <vt:lpstr>PowerPoint Presentation</vt:lpstr>
      <vt:lpstr>PowerPoint Presentation</vt:lpstr>
      <vt:lpstr>Commercial Weddings in Residential or Agricultural Districts</vt:lpstr>
      <vt:lpstr>Community Events and Fundraisers on Private Residential and Agricultural Property</vt:lpstr>
      <vt:lpstr>  Temporary Uses such as Sidewalk Sales and Farmers Markets</vt:lpstr>
      <vt:lpstr>Temporary Storage Structures (PODS) - New</vt:lpstr>
      <vt:lpstr>Temporary Tent Structures - New</vt:lpstr>
      <vt:lpstr>Cargo containers as Accessory Structures in all Zone Districts -  New</vt:lpstr>
      <vt:lpstr>Revised Permit Process for Residential Accessory Structures</vt:lpstr>
      <vt:lpstr>Revise site standards for multi-family zone district, to make the construction of multi-family housing feasible:</vt:lpstr>
      <vt:lpstr>For more information:</vt:lpstr>
    </vt:vector>
  </TitlesOfParts>
  <Company>County of Santa Cruz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pln456</dc:creator>
  <cp:lastModifiedBy>Tom Melkonian</cp:lastModifiedBy>
  <cp:revision>336</cp:revision>
  <dcterms:created xsi:type="dcterms:W3CDTF">2015-05-18T16:34:27Z</dcterms:created>
  <dcterms:modified xsi:type="dcterms:W3CDTF">2015-12-03T17:52:44Z</dcterms:modified>
</cp:coreProperties>
</file>