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258" r:id="rId3"/>
    <p:sldId id="296" r:id="rId4"/>
    <p:sldId id="298" r:id="rId5"/>
    <p:sldId id="297" r:id="rId6"/>
    <p:sldId id="260" r:id="rId7"/>
    <p:sldId id="320" r:id="rId8"/>
    <p:sldId id="278" r:id="rId9"/>
    <p:sldId id="262" r:id="rId10"/>
    <p:sldId id="299" r:id="rId11"/>
    <p:sldId id="274" r:id="rId12"/>
    <p:sldId id="286" r:id="rId13"/>
    <p:sldId id="289" r:id="rId14"/>
    <p:sldId id="291" r:id="rId15"/>
    <p:sldId id="292" r:id="rId16"/>
    <p:sldId id="293" r:id="rId17"/>
    <p:sldId id="300" r:id="rId18"/>
    <p:sldId id="301" r:id="rId19"/>
    <p:sldId id="302" r:id="rId20"/>
    <p:sldId id="307" r:id="rId21"/>
    <p:sldId id="308" r:id="rId22"/>
    <p:sldId id="309" r:id="rId23"/>
    <p:sldId id="310" r:id="rId24"/>
    <p:sldId id="314" r:id="rId25"/>
    <p:sldId id="316" r:id="rId26"/>
    <p:sldId id="319" r:id="rId27"/>
    <p:sldId id="321" r:id="rId28"/>
    <p:sldId id="303"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n456" initials="p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84" autoAdjust="0"/>
  </p:normalViewPr>
  <p:slideViewPr>
    <p:cSldViewPr>
      <p:cViewPr varScale="1">
        <p:scale>
          <a:sx n="73" d="100"/>
          <a:sy n="73" d="100"/>
        </p:scale>
        <p:origin x="-6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08T09:28:24.919" idx="2">
    <p:pos x="10" y="10"/>
    <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B6CA-8DF1-495B-941D-06864EEF9502}"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n-US"/>
        </a:p>
      </dgm:t>
    </dgm:pt>
    <dgm:pt modelId="{636D02F6-D6A9-4636-A317-02358A3B3B46}">
      <dgm:prSet custT="1"/>
      <dgm:spPr>
        <a:solidFill>
          <a:schemeClr val="bg2"/>
        </a:solidFill>
        <a:ln>
          <a:solidFill>
            <a:schemeClr val="tx1"/>
          </a:solidFill>
        </a:ln>
      </dgm:spPr>
      <dgm:t>
        <a:bodyPr/>
        <a:lstStyle/>
        <a:p>
          <a:pPr rtl="0"/>
          <a:endParaRPr lang="en-US" sz="1600" dirty="0" smtClean="0"/>
        </a:p>
        <a:p>
          <a:pPr rtl="0"/>
          <a:r>
            <a:rPr lang="en-US" sz="1600" b="1" dirty="0" smtClean="0">
              <a:solidFill>
                <a:schemeClr val="tx1"/>
              </a:solidFill>
              <a:latin typeface="+mj-lt"/>
            </a:rPr>
            <a:t>Board of Supervisors Initiates Code Modernization Proposal</a:t>
          </a:r>
          <a:endParaRPr lang="en-US" sz="1600" b="1" dirty="0">
            <a:solidFill>
              <a:schemeClr val="tx1"/>
            </a:solidFill>
            <a:latin typeface="+mj-lt"/>
          </a:endParaRPr>
        </a:p>
      </dgm:t>
    </dgm:pt>
    <dgm:pt modelId="{68278711-8A62-4307-88E3-60573DBE06B8}" type="parTrans" cxnId="{0F39040E-2B62-4461-AD47-4C8B2FA5D7DD}">
      <dgm:prSet/>
      <dgm:spPr/>
      <dgm:t>
        <a:bodyPr/>
        <a:lstStyle/>
        <a:p>
          <a:endParaRPr lang="en-US"/>
        </a:p>
      </dgm:t>
    </dgm:pt>
    <dgm:pt modelId="{9E4DE26E-AF40-4CDD-92E6-F33B6BA410B0}" type="sibTrans" cxnId="{0F39040E-2B62-4461-AD47-4C8B2FA5D7DD}">
      <dgm:prSet/>
      <dgm:spPr/>
      <dgm:t>
        <a:bodyPr/>
        <a:lstStyle/>
        <a:p>
          <a:endParaRPr lang="en-US"/>
        </a:p>
      </dgm:t>
    </dgm:pt>
    <dgm:pt modelId="{1F7AFC07-6D6F-4580-A856-2DF2C5E3794C}">
      <dgm:prSet/>
      <dgm:spPr>
        <a:solidFill>
          <a:schemeClr val="bg2"/>
        </a:solidFill>
        <a:ln>
          <a:solidFill>
            <a:schemeClr val="tx1"/>
          </a:solidFill>
        </a:ln>
      </dgm:spPr>
      <dgm:t>
        <a:bodyPr/>
        <a:lstStyle/>
        <a:p>
          <a:pPr rtl="0"/>
          <a:endParaRPr lang="en-US" sz="1000" dirty="0"/>
        </a:p>
      </dgm:t>
    </dgm:pt>
    <dgm:pt modelId="{EF5C22B0-D5D8-4D34-96C1-A9445F5FE1FA}" type="parTrans" cxnId="{29139444-81F9-4A55-9BA4-15BD71871F5A}">
      <dgm:prSet/>
      <dgm:spPr/>
      <dgm:t>
        <a:bodyPr/>
        <a:lstStyle/>
        <a:p>
          <a:endParaRPr lang="en-US"/>
        </a:p>
      </dgm:t>
    </dgm:pt>
    <dgm:pt modelId="{FBF74BC9-09FC-4225-8F51-7BB469E5A06F}" type="sibTrans" cxnId="{29139444-81F9-4A55-9BA4-15BD71871F5A}">
      <dgm:prSet/>
      <dgm:spPr/>
      <dgm:t>
        <a:bodyPr/>
        <a:lstStyle/>
        <a:p>
          <a:endParaRPr lang="en-US"/>
        </a:p>
      </dgm:t>
    </dgm:pt>
    <dgm:pt modelId="{4661ED5B-8FE7-4335-8001-34FE4CC54C17}">
      <dgm:prSet custT="1"/>
      <dgm:spPr>
        <a:solidFill>
          <a:schemeClr val="bg2"/>
        </a:solidFill>
        <a:ln>
          <a:solidFill>
            <a:schemeClr val="tx1"/>
          </a:solidFill>
        </a:ln>
      </dgm:spPr>
      <dgm:t>
        <a:bodyPr/>
        <a:lstStyle/>
        <a:p>
          <a:pPr rtl="0"/>
          <a:r>
            <a:rPr lang="en-US" sz="1600" b="1" dirty="0" smtClean="0">
              <a:solidFill>
                <a:schemeClr val="tx1"/>
              </a:solidFill>
              <a:latin typeface="+mj-lt"/>
            </a:rPr>
            <a:t>May 19, 2015: Board of Supervisors accepts draft language for permit framework and agricultural regulations for environmental review</a:t>
          </a:r>
          <a:endParaRPr lang="en-US" sz="1600" b="1" dirty="0">
            <a:solidFill>
              <a:schemeClr val="tx1"/>
            </a:solidFill>
            <a:latin typeface="+mj-lt"/>
          </a:endParaRPr>
        </a:p>
      </dgm:t>
    </dgm:pt>
    <dgm:pt modelId="{D0AAB17D-EE7A-4803-A950-A9FA2BEF92AA}" type="parTrans" cxnId="{E1EAE357-AAD6-485A-8116-0767CDB58F10}">
      <dgm:prSet/>
      <dgm:spPr/>
      <dgm:t>
        <a:bodyPr/>
        <a:lstStyle/>
        <a:p>
          <a:endParaRPr lang="en-US"/>
        </a:p>
      </dgm:t>
    </dgm:pt>
    <dgm:pt modelId="{2411FA26-F2CB-4B43-A10F-35682F948E7C}" type="sibTrans" cxnId="{E1EAE357-AAD6-485A-8116-0767CDB58F10}">
      <dgm:prSet/>
      <dgm:spPr/>
      <dgm:t>
        <a:bodyPr/>
        <a:lstStyle/>
        <a:p>
          <a:endParaRPr lang="en-US"/>
        </a:p>
      </dgm:t>
    </dgm:pt>
    <dgm:pt modelId="{8E862150-DA20-4296-936C-B379E802103C}">
      <dgm:prSet custT="1"/>
      <dgm:spPr>
        <a:solidFill>
          <a:schemeClr val="bg2"/>
        </a:solidFill>
        <a:ln>
          <a:solidFill>
            <a:schemeClr val="tx1"/>
          </a:solidFill>
        </a:ln>
      </dgm:spPr>
      <dgm:t>
        <a:bodyPr/>
        <a:lstStyle/>
        <a:p>
          <a:pPr rtl="0"/>
          <a:r>
            <a:rPr lang="en-US" sz="1600" b="1" dirty="0" smtClean="0">
              <a:solidFill>
                <a:schemeClr val="tx1"/>
              </a:solidFill>
              <a:latin typeface="+mj-lt"/>
            </a:rPr>
            <a:t>COMMUNITY MEETINGS  9/9 through 9-16</a:t>
          </a:r>
        </a:p>
        <a:p>
          <a:pPr rtl="0"/>
          <a:r>
            <a:rPr lang="en-US" sz="1600" b="1" dirty="0" smtClean="0">
              <a:solidFill>
                <a:schemeClr val="tx1"/>
              </a:solidFill>
              <a:latin typeface="+mj-lt"/>
            </a:rPr>
            <a:t>Overview of Code Modernization Proposal</a:t>
          </a:r>
        </a:p>
        <a:p>
          <a:pPr rtl="0"/>
          <a:r>
            <a:rPr lang="en-US" sz="1600" b="1" dirty="0" smtClean="0">
              <a:solidFill>
                <a:schemeClr val="tx1"/>
              </a:solidFill>
              <a:latin typeface="+mj-lt"/>
            </a:rPr>
            <a:t>Detailed review and input: Weddings, community events,  and temporary permits</a:t>
          </a:r>
          <a:endParaRPr lang="en-US" sz="1600" b="1" dirty="0">
            <a:solidFill>
              <a:schemeClr val="tx1"/>
            </a:solidFill>
            <a:latin typeface="+mj-lt"/>
          </a:endParaRPr>
        </a:p>
      </dgm:t>
    </dgm:pt>
    <dgm:pt modelId="{7D5836D8-DA9F-4DDA-9AEC-6256AEF8230B}" type="parTrans" cxnId="{25ED3A87-2672-4146-AE0B-BE4410A61867}">
      <dgm:prSet/>
      <dgm:spPr/>
      <dgm:t>
        <a:bodyPr/>
        <a:lstStyle/>
        <a:p>
          <a:endParaRPr lang="en-US"/>
        </a:p>
      </dgm:t>
    </dgm:pt>
    <dgm:pt modelId="{5BF44ACF-5B5C-499A-9669-14F44230705D}" type="sibTrans" cxnId="{25ED3A87-2672-4146-AE0B-BE4410A61867}">
      <dgm:prSet/>
      <dgm:spPr/>
      <dgm:t>
        <a:bodyPr/>
        <a:lstStyle/>
        <a:p>
          <a:endParaRPr lang="en-US"/>
        </a:p>
      </dgm:t>
    </dgm:pt>
    <dgm:pt modelId="{2791597C-1424-4A9C-97B7-B06945D93E10}">
      <dgm:prSet/>
      <dgm:spPr/>
      <dgm:t>
        <a:bodyPr/>
        <a:lstStyle/>
        <a:p>
          <a:pPr rtl="0"/>
          <a:endParaRPr lang="en-US" dirty="0"/>
        </a:p>
      </dgm:t>
    </dgm:pt>
    <dgm:pt modelId="{08253128-BC7E-4135-A11F-D525BCC39E6C}" type="parTrans" cxnId="{D9C14C2E-9026-4733-858B-EBF5CF00D107}">
      <dgm:prSet/>
      <dgm:spPr/>
      <dgm:t>
        <a:bodyPr/>
        <a:lstStyle/>
        <a:p>
          <a:endParaRPr lang="en-US"/>
        </a:p>
      </dgm:t>
    </dgm:pt>
    <dgm:pt modelId="{549F6215-D9DD-47D7-BA28-7A3A1338021D}" type="sibTrans" cxnId="{D9C14C2E-9026-4733-858B-EBF5CF00D107}">
      <dgm:prSet/>
      <dgm:spPr/>
      <dgm:t>
        <a:bodyPr/>
        <a:lstStyle/>
        <a:p>
          <a:endParaRPr lang="en-US"/>
        </a:p>
      </dgm:t>
    </dgm:pt>
    <dgm:pt modelId="{3AA0E06C-0C4E-427C-B16A-70A0175AC654}">
      <dgm:prSet/>
      <dgm:spPr/>
      <dgm:t>
        <a:bodyPr/>
        <a:lstStyle/>
        <a:p>
          <a:endParaRPr lang="en-US"/>
        </a:p>
      </dgm:t>
    </dgm:pt>
    <dgm:pt modelId="{093CAB2F-4000-4144-A6ED-261CBE995EE2}" type="parTrans" cxnId="{61D7B730-9E67-472D-A4CB-258463123072}">
      <dgm:prSet/>
      <dgm:spPr/>
      <dgm:t>
        <a:bodyPr/>
        <a:lstStyle/>
        <a:p>
          <a:endParaRPr lang="en-US"/>
        </a:p>
      </dgm:t>
    </dgm:pt>
    <dgm:pt modelId="{547EE7B3-D192-4178-A546-973A23409FF6}" type="sibTrans" cxnId="{61D7B730-9E67-472D-A4CB-258463123072}">
      <dgm:prSet/>
      <dgm:spPr/>
      <dgm:t>
        <a:bodyPr/>
        <a:lstStyle/>
        <a:p>
          <a:endParaRPr lang="en-US"/>
        </a:p>
      </dgm:t>
    </dgm:pt>
    <dgm:pt modelId="{6FED6D23-2283-4138-8318-8B55E85773EF}">
      <dgm:prSet/>
      <dgm:spPr/>
      <dgm:t>
        <a:bodyPr/>
        <a:lstStyle/>
        <a:p>
          <a:pPr rtl="0"/>
          <a:endParaRPr lang="en-US" dirty="0"/>
        </a:p>
      </dgm:t>
    </dgm:pt>
    <dgm:pt modelId="{4F4C9D6B-422E-4241-9206-1CB003AF9E30}" type="parTrans" cxnId="{EDE490B6-4AF6-476B-ACAD-59D340D50055}">
      <dgm:prSet/>
      <dgm:spPr/>
      <dgm:t>
        <a:bodyPr/>
        <a:lstStyle/>
        <a:p>
          <a:endParaRPr lang="en-US"/>
        </a:p>
      </dgm:t>
    </dgm:pt>
    <dgm:pt modelId="{8B8CDF9B-3231-404D-9748-1B24002582C4}" type="sibTrans" cxnId="{EDE490B6-4AF6-476B-ACAD-59D340D50055}">
      <dgm:prSet/>
      <dgm:spPr/>
      <dgm:t>
        <a:bodyPr/>
        <a:lstStyle/>
        <a:p>
          <a:endParaRPr lang="en-US"/>
        </a:p>
      </dgm:t>
    </dgm:pt>
    <dgm:pt modelId="{8CDC6C34-356A-465A-B13B-4F3FFF4D1600}">
      <dgm:prSet/>
      <dgm:spPr/>
      <dgm:t>
        <a:bodyPr/>
        <a:lstStyle/>
        <a:p>
          <a:pPr rtl="0"/>
          <a:endParaRPr lang="en-US" dirty="0"/>
        </a:p>
      </dgm:t>
    </dgm:pt>
    <dgm:pt modelId="{EA88C819-C1F0-4926-9C66-74CE3CC481CF}" type="parTrans" cxnId="{2772E6C9-ACE2-4A1C-BF1D-C15B00678283}">
      <dgm:prSet/>
      <dgm:spPr/>
      <dgm:t>
        <a:bodyPr/>
        <a:lstStyle/>
        <a:p>
          <a:endParaRPr lang="en-US"/>
        </a:p>
      </dgm:t>
    </dgm:pt>
    <dgm:pt modelId="{CB6DD8D5-ABD2-4162-AFA3-14EC89F0665E}" type="sibTrans" cxnId="{2772E6C9-ACE2-4A1C-BF1D-C15B00678283}">
      <dgm:prSet/>
      <dgm:spPr/>
      <dgm:t>
        <a:bodyPr/>
        <a:lstStyle/>
        <a:p>
          <a:endParaRPr lang="en-US"/>
        </a:p>
      </dgm:t>
    </dgm:pt>
    <dgm:pt modelId="{8A17ECEA-4A73-4874-B949-4A9036A10462}">
      <dgm:prSet/>
      <dgm:spPr/>
      <dgm:t>
        <a:bodyPr/>
        <a:lstStyle/>
        <a:p>
          <a:pPr rtl="0"/>
          <a:endParaRPr lang="en-US" dirty="0"/>
        </a:p>
      </dgm:t>
    </dgm:pt>
    <dgm:pt modelId="{FF4AB586-2D48-4DEE-8343-D5B4E2C8DE57}" type="parTrans" cxnId="{BA37BE9C-ABBC-412A-9E4A-3A95564CE5CB}">
      <dgm:prSet/>
      <dgm:spPr/>
      <dgm:t>
        <a:bodyPr/>
        <a:lstStyle/>
        <a:p>
          <a:endParaRPr lang="en-US"/>
        </a:p>
      </dgm:t>
    </dgm:pt>
    <dgm:pt modelId="{AB75206B-D7F4-4E16-B7E8-68B4E9BC0B26}" type="sibTrans" cxnId="{BA37BE9C-ABBC-412A-9E4A-3A95564CE5CB}">
      <dgm:prSet/>
      <dgm:spPr/>
      <dgm:t>
        <a:bodyPr/>
        <a:lstStyle/>
        <a:p>
          <a:endParaRPr lang="en-US"/>
        </a:p>
      </dgm:t>
    </dgm:pt>
    <dgm:pt modelId="{90B19C67-6729-43DD-AF69-64B3F9C60FEC}">
      <dgm:prSet custT="1"/>
      <dgm:spPr>
        <a:solidFill>
          <a:schemeClr val="bg2"/>
        </a:solidFill>
        <a:ln>
          <a:solidFill>
            <a:schemeClr val="tx1"/>
          </a:solidFill>
        </a:ln>
      </dgm:spPr>
      <dgm:t>
        <a:bodyPr/>
        <a:lstStyle/>
        <a:p>
          <a:pPr rtl="0"/>
          <a:r>
            <a:rPr lang="en-US" sz="1600" b="1" dirty="0" smtClean="0">
              <a:solidFill>
                <a:schemeClr val="tx1"/>
              </a:solidFill>
              <a:latin typeface="+mj-lt"/>
            </a:rPr>
            <a:t>June 9, 2015: Board of Supervisors considers draft language for weddings and community events on residential parcels, Temporary Permits, requests community meetings</a:t>
          </a:r>
          <a:endParaRPr lang="en-US" sz="1600" b="1" dirty="0">
            <a:solidFill>
              <a:schemeClr val="tx1"/>
            </a:solidFill>
            <a:latin typeface="+mj-lt"/>
          </a:endParaRPr>
        </a:p>
      </dgm:t>
    </dgm:pt>
    <dgm:pt modelId="{71424273-120A-4B12-B9F8-A6D0CE7F3EA4}" type="parTrans" cxnId="{3B9D248C-21E0-4995-B19A-346BFF2B9213}">
      <dgm:prSet/>
      <dgm:spPr/>
      <dgm:t>
        <a:bodyPr/>
        <a:lstStyle/>
        <a:p>
          <a:endParaRPr lang="en-US"/>
        </a:p>
      </dgm:t>
    </dgm:pt>
    <dgm:pt modelId="{CE8AEE2F-A84B-440B-AC04-18E8BE8CECB6}" type="sibTrans" cxnId="{3B9D248C-21E0-4995-B19A-346BFF2B9213}">
      <dgm:prSet/>
      <dgm:spPr/>
      <dgm:t>
        <a:bodyPr/>
        <a:lstStyle/>
        <a:p>
          <a:endParaRPr lang="en-US"/>
        </a:p>
      </dgm:t>
    </dgm:pt>
    <dgm:pt modelId="{66DD4A40-AEC9-4319-AA97-B928C8945E73}">
      <dgm:prSet custT="1"/>
      <dgm:spPr>
        <a:solidFill>
          <a:schemeClr val="bg2"/>
        </a:solidFill>
        <a:ln>
          <a:solidFill>
            <a:schemeClr val="tx1"/>
          </a:solidFill>
        </a:ln>
      </dgm:spPr>
      <dgm:t>
        <a:bodyPr/>
        <a:lstStyle/>
        <a:p>
          <a:pPr rtl="0"/>
          <a:endParaRPr lang="en-US" sz="1600" b="1" dirty="0" smtClean="0"/>
        </a:p>
        <a:p>
          <a:pPr rtl="0"/>
          <a:endParaRPr lang="en-US" sz="1600" b="1" dirty="0" smtClean="0">
            <a:solidFill>
              <a:schemeClr val="tx1"/>
            </a:solidFill>
            <a:latin typeface="+mj-lt"/>
          </a:endParaRPr>
        </a:p>
        <a:p>
          <a:pPr rtl="0"/>
          <a:r>
            <a:rPr lang="en-US" sz="1600" b="1" dirty="0" smtClean="0">
              <a:solidFill>
                <a:schemeClr val="tx1"/>
              </a:solidFill>
              <a:latin typeface="+mj-lt"/>
            </a:rPr>
            <a:t>NEXT STEPS:</a:t>
          </a:r>
        </a:p>
        <a:p>
          <a:pPr rtl="0"/>
          <a:r>
            <a:rPr lang="en-US" sz="1600" b="1" dirty="0" smtClean="0">
              <a:solidFill>
                <a:schemeClr val="tx1"/>
              </a:solidFill>
              <a:latin typeface="+mj-lt"/>
            </a:rPr>
            <a:t>Sept. 29: Board of Supervisors Meeting to consider revised proposal for weddings, community events, and temporary uses</a:t>
          </a:r>
        </a:p>
        <a:p>
          <a:pPr rtl="0"/>
          <a:r>
            <a:rPr lang="en-US" sz="1600" b="1" dirty="0" smtClean="0">
              <a:solidFill>
                <a:schemeClr val="tx1"/>
              </a:solidFill>
              <a:latin typeface="+mj-lt"/>
            </a:rPr>
            <a:t>Prepare Environmental Impact Report (EIR) on Modernization Proposal  </a:t>
          </a:r>
        </a:p>
        <a:p>
          <a:pPr rtl="0"/>
          <a:r>
            <a:rPr lang="en-US" sz="1600" b="1" dirty="0" smtClean="0">
              <a:solidFill>
                <a:schemeClr val="tx1"/>
              </a:solidFill>
              <a:latin typeface="+mj-lt"/>
            </a:rPr>
            <a:t>Public review and comment, meetings, and hearings on Draft EIR and Code Modernization   </a:t>
          </a:r>
        </a:p>
        <a:p>
          <a:pPr rtl="0"/>
          <a:r>
            <a:rPr lang="en-US" sz="1600" dirty="0" smtClean="0"/>
            <a:t>       </a:t>
          </a:r>
        </a:p>
        <a:p>
          <a:pPr rtl="0"/>
          <a:r>
            <a:rPr lang="en-US" sz="1300" dirty="0" smtClean="0"/>
            <a:t>                 </a:t>
          </a:r>
          <a:endParaRPr lang="en-US" sz="1300" dirty="0"/>
        </a:p>
      </dgm:t>
    </dgm:pt>
    <dgm:pt modelId="{0A2B7A2D-79E6-4C71-84D0-1E0049A0D000}" type="parTrans" cxnId="{2BD27AEC-F34D-4246-AE9C-FE6BE0AB08ED}">
      <dgm:prSet/>
      <dgm:spPr/>
      <dgm:t>
        <a:bodyPr/>
        <a:lstStyle/>
        <a:p>
          <a:endParaRPr lang="en-US"/>
        </a:p>
      </dgm:t>
    </dgm:pt>
    <dgm:pt modelId="{240AF0EB-CBF7-4D9C-95E1-B706D0692738}" type="sibTrans" cxnId="{2BD27AEC-F34D-4246-AE9C-FE6BE0AB08ED}">
      <dgm:prSet/>
      <dgm:spPr/>
      <dgm:t>
        <a:bodyPr/>
        <a:lstStyle/>
        <a:p>
          <a:endParaRPr lang="en-US"/>
        </a:p>
      </dgm:t>
    </dgm:pt>
    <dgm:pt modelId="{C3CF5359-5834-4DDB-B4EC-4323AC5A74D1}">
      <dgm:prSet/>
      <dgm:spPr/>
      <dgm:t>
        <a:bodyPr/>
        <a:lstStyle/>
        <a:p>
          <a:pPr rtl="0"/>
          <a:endParaRPr lang="en-US" dirty="0"/>
        </a:p>
      </dgm:t>
    </dgm:pt>
    <dgm:pt modelId="{9F5ED67C-96C8-4620-AD8C-B2687BC967F6}" type="parTrans" cxnId="{293CF895-102B-48D0-8B05-FE7105FA0F84}">
      <dgm:prSet/>
      <dgm:spPr/>
      <dgm:t>
        <a:bodyPr/>
        <a:lstStyle/>
        <a:p>
          <a:endParaRPr lang="en-US"/>
        </a:p>
      </dgm:t>
    </dgm:pt>
    <dgm:pt modelId="{C85C11EA-EF05-41EF-BDA5-8D4D16910969}" type="sibTrans" cxnId="{293CF895-102B-48D0-8B05-FE7105FA0F84}">
      <dgm:prSet/>
      <dgm:spPr/>
      <dgm:t>
        <a:bodyPr/>
        <a:lstStyle/>
        <a:p>
          <a:endParaRPr lang="en-US"/>
        </a:p>
      </dgm:t>
    </dgm:pt>
    <dgm:pt modelId="{9C1A5321-A692-4F9B-9F2E-C0317E4DB6DE}" type="pres">
      <dgm:prSet presAssocID="{D7AEB6CA-8DF1-495B-941D-06864EEF9502}" presName="outerComposite" presStyleCnt="0">
        <dgm:presLayoutVars>
          <dgm:chMax val="5"/>
          <dgm:dir/>
          <dgm:resizeHandles val="exact"/>
        </dgm:presLayoutVars>
      </dgm:prSet>
      <dgm:spPr/>
      <dgm:t>
        <a:bodyPr/>
        <a:lstStyle/>
        <a:p>
          <a:endParaRPr lang="en-US"/>
        </a:p>
      </dgm:t>
    </dgm:pt>
    <dgm:pt modelId="{0378893E-66E5-4CFF-BEE0-972274809C3F}" type="pres">
      <dgm:prSet presAssocID="{D7AEB6CA-8DF1-495B-941D-06864EEF9502}" presName="dummyMaxCanvas" presStyleCnt="0">
        <dgm:presLayoutVars/>
      </dgm:prSet>
      <dgm:spPr/>
    </dgm:pt>
    <dgm:pt modelId="{EF8BEC1E-5708-45C0-8E3C-7AE152D968E1}" type="pres">
      <dgm:prSet presAssocID="{D7AEB6CA-8DF1-495B-941D-06864EEF9502}" presName="FiveNodes_1" presStyleLbl="node1" presStyleIdx="0" presStyleCnt="5" custScaleX="102236" custScaleY="47111" custLinFactNeighborX="6239" custLinFactNeighborY="-1198">
        <dgm:presLayoutVars>
          <dgm:bulletEnabled val="1"/>
        </dgm:presLayoutVars>
      </dgm:prSet>
      <dgm:spPr/>
      <dgm:t>
        <a:bodyPr/>
        <a:lstStyle/>
        <a:p>
          <a:endParaRPr lang="en-US"/>
        </a:p>
      </dgm:t>
    </dgm:pt>
    <dgm:pt modelId="{698DF567-9117-42D1-B073-BEEF7716A959}" type="pres">
      <dgm:prSet presAssocID="{D7AEB6CA-8DF1-495B-941D-06864EEF9502}" presName="FiveNodes_2" presStyleLbl="node1" presStyleIdx="1" presStyleCnt="5" custScaleX="104888" custScaleY="87491" custLinFactNeighborX="578" custLinFactNeighborY="-38536">
        <dgm:presLayoutVars>
          <dgm:bulletEnabled val="1"/>
        </dgm:presLayoutVars>
      </dgm:prSet>
      <dgm:spPr/>
      <dgm:t>
        <a:bodyPr/>
        <a:lstStyle/>
        <a:p>
          <a:endParaRPr lang="en-US"/>
        </a:p>
      </dgm:t>
    </dgm:pt>
    <dgm:pt modelId="{AD4E1CD1-50FB-4DBC-A33E-D4400C349262}" type="pres">
      <dgm:prSet presAssocID="{D7AEB6CA-8DF1-495B-941D-06864EEF9502}" presName="FiveNodes_3" presStyleLbl="node1" presStyleIdx="2" presStyleCnt="5" custScaleX="106280" custScaleY="83898" custLinFactNeighborX="-4761" custLinFactNeighborY="-57603">
        <dgm:presLayoutVars>
          <dgm:bulletEnabled val="1"/>
        </dgm:presLayoutVars>
      </dgm:prSet>
      <dgm:spPr/>
      <dgm:t>
        <a:bodyPr/>
        <a:lstStyle/>
        <a:p>
          <a:endParaRPr lang="en-US"/>
        </a:p>
      </dgm:t>
    </dgm:pt>
    <dgm:pt modelId="{0CE2328F-EDF5-44D6-9992-AEAE2E3EBE5B}" type="pres">
      <dgm:prSet presAssocID="{D7AEB6CA-8DF1-495B-941D-06864EEF9502}" presName="FiveNodes_4" presStyleLbl="node1" presStyleIdx="3" presStyleCnt="5" custScaleX="110582" custScaleY="116583" custLinFactNeighborX="-4342" custLinFactNeighborY="-58531">
        <dgm:presLayoutVars>
          <dgm:bulletEnabled val="1"/>
        </dgm:presLayoutVars>
      </dgm:prSet>
      <dgm:spPr/>
      <dgm:t>
        <a:bodyPr/>
        <a:lstStyle/>
        <a:p>
          <a:endParaRPr lang="en-US"/>
        </a:p>
      </dgm:t>
    </dgm:pt>
    <dgm:pt modelId="{50732114-8D85-4238-BCA4-A090D9D23643}" type="pres">
      <dgm:prSet presAssocID="{D7AEB6CA-8DF1-495B-941D-06864EEF9502}" presName="FiveNodes_5" presStyleLbl="node1" presStyleIdx="4" presStyleCnt="5" custScaleX="119876" custScaleY="182699" custLinFactNeighborX="-4799" custLinFactNeighborY="-7058">
        <dgm:presLayoutVars>
          <dgm:bulletEnabled val="1"/>
        </dgm:presLayoutVars>
      </dgm:prSet>
      <dgm:spPr/>
      <dgm:t>
        <a:bodyPr/>
        <a:lstStyle/>
        <a:p>
          <a:endParaRPr lang="en-US"/>
        </a:p>
      </dgm:t>
    </dgm:pt>
    <dgm:pt modelId="{1412E788-373D-4F24-92CB-45AAC7D1BBEE}" type="pres">
      <dgm:prSet presAssocID="{D7AEB6CA-8DF1-495B-941D-06864EEF9502}" presName="FiveConn_1-2" presStyleLbl="fgAccFollowNode1" presStyleIdx="0" presStyleCnt="4" custLinFactNeighborX="10459" custLinFactNeighborY="-31038">
        <dgm:presLayoutVars>
          <dgm:bulletEnabled val="1"/>
        </dgm:presLayoutVars>
      </dgm:prSet>
      <dgm:spPr/>
      <dgm:t>
        <a:bodyPr/>
        <a:lstStyle/>
        <a:p>
          <a:endParaRPr lang="en-US"/>
        </a:p>
      </dgm:t>
    </dgm:pt>
    <dgm:pt modelId="{AC20BD78-7E19-4E18-9FB3-548B705A52A2}" type="pres">
      <dgm:prSet presAssocID="{D7AEB6CA-8DF1-495B-941D-06864EEF9502}" presName="FiveConn_2-3" presStyleLbl="fgAccFollowNode1" presStyleIdx="1" presStyleCnt="4" custLinFactNeighborX="-17426" custLinFactNeighborY="-38188">
        <dgm:presLayoutVars>
          <dgm:bulletEnabled val="1"/>
        </dgm:presLayoutVars>
      </dgm:prSet>
      <dgm:spPr/>
      <dgm:t>
        <a:bodyPr/>
        <a:lstStyle/>
        <a:p>
          <a:endParaRPr lang="en-US"/>
        </a:p>
      </dgm:t>
    </dgm:pt>
    <dgm:pt modelId="{A45F79E4-6D71-4F48-AE17-206D4F1FEE66}" type="pres">
      <dgm:prSet presAssocID="{D7AEB6CA-8DF1-495B-941D-06864EEF9502}" presName="FiveConn_3-4" presStyleLbl="fgAccFollowNode1" presStyleIdx="2" presStyleCnt="4" custLinFactNeighborX="-20942" custLinFactNeighborY="-69227">
        <dgm:presLayoutVars>
          <dgm:bulletEnabled val="1"/>
        </dgm:presLayoutVars>
      </dgm:prSet>
      <dgm:spPr/>
      <dgm:t>
        <a:bodyPr/>
        <a:lstStyle/>
        <a:p>
          <a:endParaRPr lang="en-US"/>
        </a:p>
      </dgm:t>
    </dgm:pt>
    <dgm:pt modelId="{A285563D-09E1-4727-8035-32FDC6E1C548}" type="pres">
      <dgm:prSet presAssocID="{D7AEB6CA-8DF1-495B-941D-06864EEF9502}" presName="FiveConn_4-5" presStyleLbl="fgAccFollowNode1" presStyleIdx="3" presStyleCnt="4" custLinFactNeighborX="-24256" custLinFactNeighborY="-60345">
        <dgm:presLayoutVars>
          <dgm:bulletEnabled val="1"/>
        </dgm:presLayoutVars>
      </dgm:prSet>
      <dgm:spPr/>
      <dgm:t>
        <a:bodyPr/>
        <a:lstStyle/>
        <a:p>
          <a:endParaRPr lang="en-US"/>
        </a:p>
      </dgm:t>
    </dgm:pt>
    <dgm:pt modelId="{433E9765-5F4A-4916-B308-71551927E9DE}" type="pres">
      <dgm:prSet presAssocID="{D7AEB6CA-8DF1-495B-941D-06864EEF9502}" presName="FiveNodes_1_text" presStyleLbl="node1" presStyleIdx="4" presStyleCnt="5">
        <dgm:presLayoutVars>
          <dgm:bulletEnabled val="1"/>
        </dgm:presLayoutVars>
      </dgm:prSet>
      <dgm:spPr/>
      <dgm:t>
        <a:bodyPr/>
        <a:lstStyle/>
        <a:p>
          <a:endParaRPr lang="en-US"/>
        </a:p>
      </dgm:t>
    </dgm:pt>
    <dgm:pt modelId="{3DEFE92A-D5B2-4A29-ACF1-0A163515E8D4}" type="pres">
      <dgm:prSet presAssocID="{D7AEB6CA-8DF1-495B-941D-06864EEF9502}" presName="FiveNodes_2_text" presStyleLbl="node1" presStyleIdx="4" presStyleCnt="5">
        <dgm:presLayoutVars>
          <dgm:bulletEnabled val="1"/>
        </dgm:presLayoutVars>
      </dgm:prSet>
      <dgm:spPr/>
      <dgm:t>
        <a:bodyPr/>
        <a:lstStyle/>
        <a:p>
          <a:endParaRPr lang="en-US"/>
        </a:p>
      </dgm:t>
    </dgm:pt>
    <dgm:pt modelId="{47AE8D38-1F9E-4FE0-861C-D33D896FFD09}" type="pres">
      <dgm:prSet presAssocID="{D7AEB6CA-8DF1-495B-941D-06864EEF9502}" presName="FiveNodes_3_text" presStyleLbl="node1" presStyleIdx="4" presStyleCnt="5">
        <dgm:presLayoutVars>
          <dgm:bulletEnabled val="1"/>
        </dgm:presLayoutVars>
      </dgm:prSet>
      <dgm:spPr/>
      <dgm:t>
        <a:bodyPr/>
        <a:lstStyle/>
        <a:p>
          <a:endParaRPr lang="en-US"/>
        </a:p>
      </dgm:t>
    </dgm:pt>
    <dgm:pt modelId="{876D654F-7607-4189-949B-1DE45D9FFE0C}" type="pres">
      <dgm:prSet presAssocID="{D7AEB6CA-8DF1-495B-941D-06864EEF9502}" presName="FiveNodes_4_text" presStyleLbl="node1" presStyleIdx="4" presStyleCnt="5">
        <dgm:presLayoutVars>
          <dgm:bulletEnabled val="1"/>
        </dgm:presLayoutVars>
      </dgm:prSet>
      <dgm:spPr/>
      <dgm:t>
        <a:bodyPr/>
        <a:lstStyle/>
        <a:p>
          <a:endParaRPr lang="en-US"/>
        </a:p>
      </dgm:t>
    </dgm:pt>
    <dgm:pt modelId="{311EEC4C-A472-43E7-8DA3-F3AFA90B47AD}" type="pres">
      <dgm:prSet presAssocID="{D7AEB6CA-8DF1-495B-941D-06864EEF9502}" presName="FiveNodes_5_text" presStyleLbl="node1" presStyleIdx="4" presStyleCnt="5">
        <dgm:presLayoutVars>
          <dgm:bulletEnabled val="1"/>
        </dgm:presLayoutVars>
      </dgm:prSet>
      <dgm:spPr/>
      <dgm:t>
        <a:bodyPr/>
        <a:lstStyle/>
        <a:p>
          <a:endParaRPr lang="en-US"/>
        </a:p>
      </dgm:t>
    </dgm:pt>
  </dgm:ptLst>
  <dgm:cxnLst>
    <dgm:cxn modelId="{61D7B730-9E67-472D-A4CB-258463123072}" srcId="{D7AEB6CA-8DF1-495B-941D-06864EEF9502}" destId="{3AA0E06C-0C4E-427C-B16A-70A0175AC654}" srcOrd="7" destOrd="0" parTransId="{093CAB2F-4000-4144-A6ED-261CBE995EE2}" sibTransId="{547EE7B3-D192-4178-A546-973A23409FF6}"/>
    <dgm:cxn modelId="{80A76E9B-FA48-4219-A06E-75FA6BB99397}" type="presOf" srcId="{8E862150-DA20-4296-936C-B379E802103C}" destId="{876D654F-7607-4189-949B-1DE45D9FFE0C}" srcOrd="1" destOrd="0" presId="urn:microsoft.com/office/officeart/2005/8/layout/vProcess5"/>
    <dgm:cxn modelId="{E5F0BC17-9D93-4FB4-9FC0-AF02719D5BE4}" type="presOf" srcId="{1F7AFC07-6D6F-4580-A856-2DF2C5E3794C}" destId="{EF8BEC1E-5708-45C0-8E3C-7AE152D968E1}" srcOrd="0" destOrd="1" presId="urn:microsoft.com/office/officeart/2005/8/layout/vProcess5"/>
    <dgm:cxn modelId="{10B44398-8FD0-4E69-83E2-1719B75B559D}" type="presOf" srcId="{4661ED5B-8FE7-4335-8001-34FE4CC54C17}" destId="{698DF567-9117-42D1-B073-BEEF7716A959}" srcOrd="0" destOrd="0" presId="urn:microsoft.com/office/officeart/2005/8/layout/vProcess5"/>
    <dgm:cxn modelId="{6391A468-E780-45A9-BF18-C1717ED109DB}" type="presOf" srcId="{636D02F6-D6A9-4636-A317-02358A3B3B46}" destId="{EF8BEC1E-5708-45C0-8E3C-7AE152D968E1}" srcOrd="0" destOrd="0" presId="urn:microsoft.com/office/officeart/2005/8/layout/vProcess5"/>
    <dgm:cxn modelId="{D185F081-3AA6-4ED3-B5CA-FC84223DF79D}" type="presOf" srcId="{66DD4A40-AEC9-4319-AA97-B928C8945E73}" destId="{50732114-8D85-4238-BCA4-A090D9D23643}" srcOrd="0" destOrd="0" presId="urn:microsoft.com/office/officeart/2005/8/layout/vProcess5"/>
    <dgm:cxn modelId="{EDE490B6-4AF6-476B-ACAD-59D340D50055}" srcId="{D7AEB6CA-8DF1-495B-941D-06864EEF9502}" destId="{6FED6D23-2283-4138-8318-8B55E85773EF}" srcOrd="10" destOrd="0" parTransId="{4F4C9D6B-422E-4241-9206-1CB003AF9E30}" sibTransId="{8B8CDF9B-3231-404D-9748-1B24002582C4}"/>
    <dgm:cxn modelId="{BA37BE9C-ABBC-412A-9E4A-3A95564CE5CB}" srcId="{D7AEB6CA-8DF1-495B-941D-06864EEF9502}" destId="{8A17ECEA-4A73-4874-B949-4A9036A10462}" srcOrd="8" destOrd="0" parTransId="{FF4AB586-2D48-4DEE-8343-D5B4E2C8DE57}" sibTransId="{AB75206B-D7F4-4E16-B7E8-68B4E9BC0B26}"/>
    <dgm:cxn modelId="{E1EAE357-AAD6-485A-8116-0767CDB58F10}" srcId="{D7AEB6CA-8DF1-495B-941D-06864EEF9502}" destId="{4661ED5B-8FE7-4335-8001-34FE4CC54C17}" srcOrd="1" destOrd="0" parTransId="{D0AAB17D-EE7A-4803-A950-A9FA2BEF92AA}" sibTransId="{2411FA26-F2CB-4B43-A10F-35682F948E7C}"/>
    <dgm:cxn modelId="{2772E6C9-ACE2-4A1C-BF1D-C15B00678283}" srcId="{D7AEB6CA-8DF1-495B-941D-06864EEF9502}" destId="{8CDC6C34-356A-465A-B13B-4F3FFF4D1600}" srcOrd="9" destOrd="0" parTransId="{EA88C819-C1F0-4926-9C66-74CE3CC481CF}" sibTransId="{CB6DD8D5-ABD2-4162-AFA3-14EC89F0665E}"/>
    <dgm:cxn modelId="{1C73ECF6-9F4F-4B54-8C73-071CC40097C4}" type="presOf" srcId="{8E862150-DA20-4296-936C-B379E802103C}" destId="{0CE2328F-EDF5-44D6-9992-AEAE2E3EBE5B}" srcOrd="0" destOrd="0" presId="urn:microsoft.com/office/officeart/2005/8/layout/vProcess5"/>
    <dgm:cxn modelId="{29139444-81F9-4A55-9BA4-15BD71871F5A}" srcId="{636D02F6-D6A9-4636-A317-02358A3B3B46}" destId="{1F7AFC07-6D6F-4580-A856-2DF2C5E3794C}" srcOrd="0" destOrd="0" parTransId="{EF5C22B0-D5D8-4D34-96C1-A9445F5FE1FA}" sibTransId="{FBF74BC9-09FC-4225-8F51-7BB469E5A06F}"/>
    <dgm:cxn modelId="{A8E0F87B-7A26-4529-A433-060D1BF93EAB}" type="presOf" srcId="{5BF44ACF-5B5C-499A-9669-14F44230705D}" destId="{A285563D-09E1-4727-8035-32FDC6E1C548}" srcOrd="0" destOrd="0" presId="urn:microsoft.com/office/officeart/2005/8/layout/vProcess5"/>
    <dgm:cxn modelId="{C0B9B14F-FAD5-45FE-8678-A1CB70979530}" type="presOf" srcId="{90B19C67-6729-43DD-AF69-64B3F9C60FEC}" destId="{AD4E1CD1-50FB-4DBC-A33E-D4400C349262}" srcOrd="0" destOrd="0" presId="urn:microsoft.com/office/officeart/2005/8/layout/vProcess5"/>
    <dgm:cxn modelId="{32BE7666-3F41-4E5B-B793-F63F2B0E847D}" type="presOf" srcId="{90B19C67-6729-43DD-AF69-64B3F9C60FEC}" destId="{47AE8D38-1F9E-4FE0-861C-D33D896FFD09}" srcOrd="1" destOrd="0" presId="urn:microsoft.com/office/officeart/2005/8/layout/vProcess5"/>
    <dgm:cxn modelId="{18A3F36C-5EF8-44A6-A5E1-D28ED5E293DA}" type="presOf" srcId="{9E4DE26E-AF40-4CDD-92E6-F33B6BA410B0}" destId="{1412E788-373D-4F24-92CB-45AAC7D1BBEE}" srcOrd="0" destOrd="0" presId="urn:microsoft.com/office/officeart/2005/8/layout/vProcess5"/>
    <dgm:cxn modelId="{CBE37730-7E7A-448B-8222-46CCFC4B4746}" type="presOf" srcId="{CE8AEE2F-A84B-440B-AC04-18E8BE8CECB6}" destId="{A45F79E4-6D71-4F48-AE17-206D4F1FEE66}" srcOrd="0" destOrd="0" presId="urn:microsoft.com/office/officeart/2005/8/layout/vProcess5"/>
    <dgm:cxn modelId="{2BD27AEC-F34D-4246-AE9C-FE6BE0AB08ED}" srcId="{D7AEB6CA-8DF1-495B-941D-06864EEF9502}" destId="{66DD4A40-AEC9-4319-AA97-B928C8945E73}" srcOrd="4" destOrd="0" parTransId="{0A2B7A2D-79E6-4C71-84D0-1E0049A0D000}" sibTransId="{240AF0EB-CBF7-4D9C-95E1-B706D0692738}"/>
    <dgm:cxn modelId="{FF5FA4DD-428F-4C4E-9411-93DB458D7BB3}" type="presOf" srcId="{636D02F6-D6A9-4636-A317-02358A3B3B46}" destId="{433E9765-5F4A-4916-B308-71551927E9DE}" srcOrd="1" destOrd="0" presId="urn:microsoft.com/office/officeart/2005/8/layout/vProcess5"/>
    <dgm:cxn modelId="{25ED3A87-2672-4146-AE0B-BE4410A61867}" srcId="{D7AEB6CA-8DF1-495B-941D-06864EEF9502}" destId="{8E862150-DA20-4296-936C-B379E802103C}" srcOrd="3" destOrd="0" parTransId="{7D5836D8-DA9F-4DDA-9AEC-6256AEF8230B}" sibTransId="{5BF44ACF-5B5C-499A-9669-14F44230705D}"/>
    <dgm:cxn modelId="{293CF895-102B-48D0-8B05-FE7105FA0F84}" srcId="{D7AEB6CA-8DF1-495B-941D-06864EEF9502}" destId="{C3CF5359-5834-4DDB-B4EC-4323AC5A74D1}" srcOrd="5" destOrd="0" parTransId="{9F5ED67C-96C8-4620-AD8C-B2687BC967F6}" sibTransId="{C85C11EA-EF05-41EF-BDA5-8D4D16910969}"/>
    <dgm:cxn modelId="{D9C14C2E-9026-4733-858B-EBF5CF00D107}" srcId="{D7AEB6CA-8DF1-495B-941D-06864EEF9502}" destId="{2791597C-1424-4A9C-97B7-B06945D93E10}" srcOrd="6" destOrd="0" parTransId="{08253128-BC7E-4135-A11F-D525BCC39E6C}" sibTransId="{549F6215-D9DD-47D7-BA28-7A3A1338021D}"/>
    <dgm:cxn modelId="{590F7474-3089-4A6D-83D3-BC38906D71D2}" type="presOf" srcId="{2411FA26-F2CB-4B43-A10F-35682F948E7C}" destId="{AC20BD78-7E19-4E18-9FB3-548B705A52A2}" srcOrd="0" destOrd="0" presId="urn:microsoft.com/office/officeart/2005/8/layout/vProcess5"/>
    <dgm:cxn modelId="{6A70DB4F-1123-480F-BB67-91176E1B81AD}" type="presOf" srcId="{4661ED5B-8FE7-4335-8001-34FE4CC54C17}" destId="{3DEFE92A-D5B2-4A29-ACF1-0A163515E8D4}" srcOrd="1" destOrd="0" presId="urn:microsoft.com/office/officeart/2005/8/layout/vProcess5"/>
    <dgm:cxn modelId="{9CAB6E9C-78C0-4843-AEF1-53EF8CBB7FEA}" type="presOf" srcId="{66DD4A40-AEC9-4319-AA97-B928C8945E73}" destId="{311EEC4C-A472-43E7-8DA3-F3AFA90B47AD}" srcOrd="1" destOrd="0" presId="urn:microsoft.com/office/officeart/2005/8/layout/vProcess5"/>
    <dgm:cxn modelId="{833D19F6-CF63-4967-A742-7E67B005BB0A}" type="presOf" srcId="{1F7AFC07-6D6F-4580-A856-2DF2C5E3794C}" destId="{433E9765-5F4A-4916-B308-71551927E9DE}" srcOrd="1" destOrd="1" presId="urn:microsoft.com/office/officeart/2005/8/layout/vProcess5"/>
    <dgm:cxn modelId="{0F39040E-2B62-4461-AD47-4C8B2FA5D7DD}" srcId="{D7AEB6CA-8DF1-495B-941D-06864EEF9502}" destId="{636D02F6-D6A9-4636-A317-02358A3B3B46}" srcOrd="0" destOrd="0" parTransId="{68278711-8A62-4307-88E3-60573DBE06B8}" sibTransId="{9E4DE26E-AF40-4CDD-92E6-F33B6BA410B0}"/>
    <dgm:cxn modelId="{4D3F2B22-F3B2-4355-B6D7-2A353E2F850B}" type="presOf" srcId="{D7AEB6CA-8DF1-495B-941D-06864EEF9502}" destId="{9C1A5321-A692-4F9B-9F2E-C0317E4DB6DE}" srcOrd="0" destOrd="0" presId="urn:microsoft.com/office/officeart/2005/8/layout/vProcess5"/>
    <dgm:cxn modelId="{3B9D248C-21E0-4995-B19A-346BFF2B9213}" srcId="{D7AEB6CA-8DF1-495B-941D-06864EEF9502}" destId="{90B19C67-6729-43DD-AF69-64B3F9C60FEC}" srcOrd="2" destOrd="0" parTransId="{71424273-120A-4B12-B9F8-A6D0CE7F3EA4}" sibTransId="{CE8AEE2F-A84B-440B-AC04-18E8BE8CECB6}"/>
    <dgm:cxn modelId="{8FBC264C-36E5-44DA-BCF0-07B05469B792}" type="presParOf" srcId="{9C1A5321-A692-4F9B-9F2E-C0317E4DB6DE}" destId="{0378893E-66E5-4CFF-BEE0-972274809C3F}" srcOrd="0" destOrd="0" presId="urn:microsoft.com/office/officeart/2005/8/layout/vProcess5"/>
    <dgm:cxn modelId="{48BB3CFA-6452-471E-977D-BCCFCE31B88E}" type="presParOf" srcId="{9C1A5321-A692-4F9B-9F2E-C0317E4DB6DE}" destId="{EF8BEC1E-5708-45C0-8E3C-7AE152D968E1}" srcOrd="1" destOrd="0" presId="urn:microsoft.com/office/officeart/2005/8/layout/vProcess5"/>
    <dgm:cxn modelId="{B8E45F05-2949-4B24-B870-A57ED0F2BD8B}" type="presParOf" srcId="{9C1A5321-A692-4F9B-9F2E-C0317E4DB6DE}" destId="{698DF567-9117-42D1-B073-BEEF7716A959}" srcOrd="2" destOrd="0" presId="urn:microsoft.com/office/officeart/2005/8/layout/vProcess5"/>
    <dgm:cxn modelId="{8680A1DF-4611-40B3-9E5D-42C7CC2CC572}" type="presParOf" srcId="{9C1A5321-A692-4F9B-9F2E-C0317E4DB6DE}" destId="{AD4E1CD1-50FB-4DBC-A33E-D4400C349262}" srcOrd="3" destOrd="0" presId="urn:microsoft.com/office/officeart/2005/8/layout/vProcess5"/>
    <dgm:cxn modelId="{B8EB2E99-C9FA-4CD7-AB8F-C8698333E648}" type="presParOf" srcId="{9C1A5321-A692-4F9B-9F2E-C0317E4DB6DE}" destId="{0CE2328F-EDF5-44D6-9992-AEAE2E3EBE5B}" srcOrd="4" destOrd="0" presId="urn:microsoft.com/office/officeart/2005/8/layout/vProcess5"/>
    <dgm:cxn modelId="{B932F06E-2B96-4D82-9E33-FFAD7D3AB15A}" type="presParOf" srcId="{9C1A5321-A692-4F9B-9F2E-C0317E4DB6DE}" destId="{50732114-8D85-4238-BCA4-A090D9D23643}" srcOrd="5" destOrd="0" presId="urn:microsoft.com/office/officeart/2005/8/layout/vProcess5"/>
    <dgm:cxn modelId="{135BD058-F206-40E7-9772-605E36B82786}" type="presParOf" srcId="{9C1A5321-A692-4F9B-9F2E-C0317E4DB6DE}" destId="{1412E788-373D-4F24-92CB-45AAC7D1BBEE}" srcOrd="6" destOrd="0" presId="urn:microsoft.com/office/officeart/2005/8/layout/vProcess5"/>
    <dgm:cxn modelId="{7C3DB567-51A3-4A1C-B4A1-EDA851C30717}" type="presParOf" srcId="{9C1A5321-A692-4F9B-9F2E-C0317E4DB6DE}" destId="{AC20BD78-7E19-4E18-9FB3-548B705A52A2}" srcOrd="7" destOrd="0" presId="urn:microsoft.com/office/officeart/2005/8/layout/vProcess5"/>
    <dgm:cxn modelId="{BB93FAAC-986F-49B9-97B8-AF75BDB83ED6}" type="presParOf" srcId="{9C1A5321-A692-4F9B-9F2E-C0317E4DB6DE}" destId="{A45F79E4-6D71-4F48-AE17-206D4F1FEE66}" srcOrd="8" destOrd="0" presId="urn:microsoft.com/office/officeart/2005/8/layout/vProcess5"/>
    <dgm:cxn modelId="{E057510A-048F-4B69-A350-CFEDE7CF5B33}" type="presParOf" srcId="{9C1A5321-A692-4F9B-9F2E-C0317E4DB6DE}" destId="{A285563D-09E1-4727-8035-32FDC6E1C548}" srcOrd="9" destOrd="0" presId="urn:microsoft.com/office/officeart/2005/8/layout/vProcess5"/>
    <dgm:cxn modelId="{4DDFC2B3-9DBE-4BC9-852F-FDD960C8234D}" type="presParOf" srcId="{9C1A5321-A692-4F9B-9F2E-C0317E4DB6DE}" destId="{433E9765-5F4A-4916-B308-71551927E9DE}" srcOrd="10" destOrd="0" presId="urn:microsoft.com/office/officeart/2005/8/layout/vProcess5"/>
    <dgm:cxn modelId="{39C1E1E1-566B-4129-82EE-EAA9257EC76C}" type="presParOf" srcId="{9C1A5321-A692-4F9B-9F2E-C0317E4DB6DE}" destId="{3DEFE92A-D5B2-4A29-ACF1-0A163515E8D4}" srcOrd="11" destOrd="0" presId="urn:microsoft.com/office/officeart/2005/8/layout/vProcess5"/>
    <dgm:cxn modelId="{20496A91-2875-45B2-837C-652BD88BDCE8}" type="presParOf" srcId="{9C1A5321-A692-4F9B-9F2E-C0317E4DB6DE}" destId="{47AE8D38-1F9E-4FE0-861C-D33D896FFD09}" srcOrd="12" destOrd="0" presId="urn:microsoft.com/office/officeart/2005/8/layout/vProcess5"/>
    <dgm:cxn modelId="{FAA4A55F-BF3E-4CD5-AEE7-F46037B46D77}" type="presParOf" srcId="{9C1A5321-A692-4F9B-9F2E-C0317E4DB6DE}" destId="{876D654F-7607-4189-949B-1DE45D9FFE0C}" srcOrd="13" destOrd="0" presId="urn:microsoft.com/office/officeart/2005/8/layout/vProcess5"/>
    <dgm:cxn modelId="{ACCEA40F-2449-473F-A9EC-AB4BAF4BD1D3}" type="presParOf" srcId="{9C1A5321-A692-4F9B-9F2E-C0317E4DB6DE}" destId="{311EEC4C-A472-43E7-8DA3-F3AFA90B47A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B6CA-8DF1-495B-941D-06864EEF9502}"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n-US"/>
        </a:p>
      </dgm:t>
    </dgm:pt>
    <dgm:pt modelId="{636D02F6-D6A9-4636-A317-02358A3B3B46}">
      <dgm:prSet custT="1"/>
      <dgm:spPr>
        <a:solidFill>
          <a:schemeClr val="bg2"/>
        </a:solidFill>
        <a:ln>
          <a:solidFill>
            <a:schemeClr val="tx1"/>
          </a:solidFill>
        </a:ln>
      </dgm:spPr>
      <dgm:t>
        <a:bodyPr/>
        <a:lstStyle/>
        <a:p>
          <a:pPr rtl="0"/>
          <a:endParaRPr lang="en-US" sz="1600" dirty="0" smtClean="0"/>
        </a:p>
        <a:p>
          <a:pPr rtl="0"/>
          <a:r>
            <a:rPr lang="en-US" sz="1600" b="1" dirty="0" smtClean="0">
              <a:solidFill>
                <a:schemeClr val="tx1"/>
              </a:solidFill>
              <a:latin typeface="+mj-lt"/>
            </a:rPr>
            <a:t>Board of Supervisors Initiates Code Modernization Proposal</a:t>
          </a:r>
          <a:endParaRPr lang="en-US" sz="1600" b="1" dirty="0">
            <a:solidFill>
              <a:schemeClr val="tx1"/>
            </a:solidFill>
            <a:latin typeface="+mj-lt"/>
          </a:endParaRPr>
        </a:p>
      </dgm:t>
    </dgm:pt>
    <dgm:pt modelId="{68278711-8A62-4307-88E3-60573DBE06B8}" type="parTrans" cxnId="{0F39040E-2B62-4461-AD47-4C8B2FA5D7DD}">
      <dgm:prSet/>
      <dgm:spPr/>
      <dgm:t>
        <a:bodyPr/>
        <a:lstStyle/>
        <a:p>
          <a:endParaRPr lang="en-US"/>
        </a:p>
      </dgm:t>
    </dgm:pt>
    <dgm:pt modelId="{9E4DE26E-AF40-4CDD-92E6-F33B6BA410B0}" type="sibTrans" cxnId="{0F39040E-2B62-4461-AD47-4C8B2FA5D7DD}">
      <dgm:prSet/>
      <dgm:spPr/>
      <dgm:t>
        <a:bodyPr/>
        <a:lstStyle/>
        <a:p>
          <a:endParaRPr lang="en-US"/>
        </a:p>
      </dgm:t>
    </dgm:pt>
    <dgm:pt modelId="{1F7AFC07-6D6F-4580-A856-2DF2C5E3794C}">
      <dgm:prSet/>
      <dgm:spPr>
        <a:solidFill>
          <a:schemeClr val="bg2"/>
        </a:solidFill>
        <a:ln>
          <a:solidFill>
            <a:schemeClr val="tx1"/>
          </a:solidFill>
        </a:ln>
      </dgm:spPr>
      <dgm:t>
        <a:bodyPr/>
        <a:lstStyle/>
        <a:p>
          <a:pPr rtl="0"/>
          <a:endParaRPr lang="en-US" sz="1000" dirty="0"/>
        </a:p>
      </dgm:t>
    </dgm:pt>
    <dgm:pt modelId="{EF5C22B0-D5D8-4D34-96C1-A9445F5FE1FA}" type="parTrans" cxnId="{29139444-81F9-4A55-9BA4-15BD71871F5A}">
      <dgm:prSet/>
      <dgm:spPr/>
      <dgm:t>
        <a:bodyPr/>
        <a:lstStyle/>
        <a:p>
          <a:endParaRPr lang="en-US"/>
        </a:p>
      </dgm:t>
    </dgm:pt>
    <dgm:pt modelId="{FBF74BC9-09FC-4225-8F51-7BB469E5A06F}" type="sibTrans" cxnId="{29139444-81F9-4A55-9BA4-15BD71871F5A}">
      <dgm:prSet/>
      <dgm:spPr/>
      <dgm:t>
        <a:bodyPr/>
        <a:lstStyle/>
        <a:p>
          <a:endParaRPr lang="en-US"/>
        </a:p>
      </dgm:t>
    </dgm:pt>
    <dgm:pt modelId="{4661ED5B-8FE7-4335-8001-34FE4CC54C17}">
      <dgm:prSet custT="1"/>
      <dgm:spPr>
        <a:solidFill>
          <a:schemeClr val="bg2"/>
        </a:solidFill>
        <a:ln>
          <a:solidFill>
            <a:schemeClr val="tx1"/>
          </a:solidFill>
        </a:ln>
      </dgm:spPr>
      <dgm:t>
        <a:bodyPr/>
        <a:lstStyle/>
        <a:p>
          <a:pPr rtl="0"/>
          <a:r>
            <a:rPr lang="en-US" sz="1600" b="1" dirty="0" smtClean="0">
              <a:solidFill>
                <a:schemeClr val="tx1"/>
              </a:solidFill>
              <a:latin typeface="+mj-lt"/>
            </a:rPr>
            <a:t>May 19, 2015: Board of Supervisors accepts draft language for permit framework and agricultural regulations for environmental review</a:t>
          </a:r>
          <a:endParaRPr lang="en-US" sz="1600" b="1" dirty="0">
            <a:solidFill>
              <a:schemeClr val="tx1"/>
            </a:solidFill>
            <a:latin typeface="+mj-lt"/>
          </a:endParaRPr>
        </a:p>
      </dgm:t>
    </dgm:pt>
    <dgm:pt modelId="{D0AAB17D-EE7A-4803-A950-A9FA2BEF92AA}" type="parTrans" cxnId="{E1EAE357-AAD6-485A-8116-0767CDB58F10}">
      <dgm:prSet/>
      <dgm:spPr/>
      <dgm:t>
        <a:bodyPr/>
        <a:lstStyle/>
        <a:p>
          <a:endParaRPr lang="en-US"/>
        </a:p>
      </dgm:t>
    </dgm:pt>
    <dgm:pt modelId="{2411FA26-F2CB-4B43-A10F-35682F948E7C}" type="sibTrans" cxnId="{E1EAE357-AAD6-485A-8116-0767CDB58F10}">
      <dgm:prSet/>
      <dgm:spPr/>
      <dgm:t>
        <a:bodyPr/>
        <a:lstStyle/>
        <a:p>
          <a:endParaRPr lang="en-US"/>
        </a:p>
      </dgm:t>
    </dgm:pt>
    <dgm:pt modelId="{8E862150-DA20-4296-936C-B379E802103C}">
      <dgm:prSet custT="1"/>
      <dgm:spPr>
        <a:solidFill>
          <a:schemeClr val="bg2"/>
        </a:solidFill>
        <a:ln>
          <a:solidFill>
            <a:schemeClr val="tx1"/>
          </a:solidFill>
        </a:ln>
      </dgm:spPr>
      <dgm:t>
        <a:bodyPr/>
        <a:lstStyle/>
        <a:p>
          <a:pPr rtl="0"/>
          <a:r>
            <a:rPr lang="en-US" sz="1600" b="1" dirty="0" smtClean="0">
              <a:solidFill>
                <a:schemeClr val="tx1"/>
              </a:solidFill>
              <a:latin typeface="+mj-lt"/>
            </a:rPr>
            <a:t>COMMUNITY MEETINGS  9/9 through 9-16</a:t>
          </a:r>
        </a:p>
        <a:p>
          <a:pPr rtl="0"/>
          <a:r>
            <a:rPr lang="en-US" sz="1600" b="1" dirty="0" smtClean="0">
              <a:solidFill>
                <a:schemeClr val="tx1"/>
              </a:solidFill>
              <a:latin typeface="+mj-lt"/>
            </a:rPr>
            <a:t>Overview of Code Modernization Proposal</a:t>
          </a:r>
        </a:p>
        <a:p>
          <a:pPr rtl="0"/>
          <a:r>
            <a:rPr lang="en-US" sz="1600" b="1" dirty="0" smtClean="0">
              <a:solidFill>
                <a:schemeClr val="tx1"/>
              </a:solidFill>
              <a:latin typeface="+mj-lt"/>
            </a:rPr>
            <a:t>Detailed review and input: Weddings, community events,  and temporary permits</a:t>
          </a:r>
          <a:endParaRPr lang="en-US" sz="1600" b="1" dirty="0">
            <a:solidFill>
              <a:schemeClr val="tx1"/>
            </a:solidFill>
            <a:latin typeface="+mj-lt"/>
          </a:endParaRPr>
        </a:p>
      </dgm:t>
    </dgm:pt>
    <dgm:pt modelId="{7D5836D8-DA9F-4DDA-9AEC-6256AEF8230B}" type="parTrans" cxnId="{25ED3A87-2672-4146-AE0B-BE4410A61867}">
      <dgm:prSet/>
      <dgm:spPr/>
      <dgm:t>
        <a:bodyPr/>
        <a:lstStyle/>
        <a:p>
          <a:endParaRPr lang="en-US"/>
        </a:p>
      </dgm:t>
    </dgm:pt>
    <dgm:pt modelId="{5BF44ACF-5B5C-499A-9669-14F44230705D}" type="sibTrans" cxnId="{25ED3A87-2672-4146-AE0B-BE4410A61867}">
      <dgm:prSet/>
      <dgm:spPr/>
      <dgm:t>
        <a:bodyPr/>
        <a:lstStyle/>
        <a:p>
          <a:endParaRPr lang="en-US"/>
        </a:p>
      </dgm:t>
    </dgm:pt>
    <dgm:pt modelId="{2791597C-1424-4A9C-97B7-B06945D93E10}">
      <dgm:prSet/>
      <dgm:spPr/>
      <dgm:t>
        <a:bodyPr/>
        <a:lstStyle/>
        <a:p>
          <a:pPr rtl="0"/>
          <a:endParaRPr lang="en-US" dirty="0"/>
        </a:p>
      </dgm:t>
    </dgm:pt>
    <dgm:pt modelId="{08253128-BC7E-4135-A11F-D525BCC39E6C}" type="parTrans" cxnId="{D9C14C2E-9026-4733-858B-EBF5CF00D107}">
      <dgm:prSet/>
      <dgm:spPr/>
      <dgm:t>
        <a:bodyPr/>
        <a:lstStyle/>
        <a:p>
          <a:endParaRPr lang="en-US"/>
        </a:p>
      </dgm:t>
    </dgm:pt>
    <dgm:pt modelId="{549F6215-D9DD-47D7-BA28-7A3A1338021D}" type="sibTrans" cxnId="{D9C14C2E-9026-4733-858B-EBF5CF00D107}">
      <dgm:prSet/>
      <dgm:spPr/>
      <dgm:t>
        <a:bodyPr/>
        <a:lstStyle/>
        <a:p>
          <a:endParaRPr lang="en-US"/>
        </a:p>
      </dgm:t>
    </dgm:pt>
    <dgm:pt modelId="{3AA0E06C-0C4E-427C-B16A-70A0175AC654}">
      <dgm:prSet/>
      <dgm:spPr/>
      <dgm:t>
        <a:bodyPr/>
        <a:lstStyle/>
        <a:p>
          <a:endParaRPr lang="en-US" dirty="0"/>
        </a:p>
      </dgm:t>
    </dgm:pt>
    <dgm:pt modelId="{093CAB2F-4000-4144-A6ED-261CBE995EE2}" type="parTrans" cxnId="{61D7B730-9E67-472D-A4CB-258463123072}">
      <dgm:prSet/>
      <dgm:spPr/>
      <dgm:t>
        <a:bodyPr/>
        <a:lstStyle/>
        <a:p>
          <a:endParaRPr lang="en-US"/>
        </a:p>
      </dgm:t>
    </dgm:pt>
    <dgm:pt modelId="{547EE7B3-D192-4178-A546-973A23409FF6}" type="sibTrans" cxnId="{61D7B730-9E67-472D-A4CB-258463123072}">
      <dgm:prSet/>
      <dgm:spPr/>
      <dgm:t>
        <a:bodyPr/>
        <a:lstStyle/>
        <a:p>
          <a:endParaRPr lang="en-US"/>
        </a:p>
      </dgm:t>
    </dgm:pt>
    <dgm:pt modelId="{6FED6D23-2283-4138-8318-8B55E85773EF}">
      <dgm:prSet/>
      <dgm:spPr/>
      <dgm:t>
        <a:bodyPr/>
        <a:lstStyle/>
        <a:p>
          <a:pPr rtl="0"/>
          <a:endParaRPr lang="en-US" dirty="0"/>
        </a:p>
      </dgm:t>
    </dgm:pt>
    <dgm:pt modelId="{4F4C9D6B-422E-4241-9206-1CB003AF9E30}" type="parTrans" cxnId="{EDE490B6-4AF6-476B-ACAD-59D340D50055}">
      <dgm:prSet/>
      <dgm:spPr/>
      <dgm:t>
        <a:bodyPr/>
        <a:lstStyle/>
        <a:p>
          <a:endParaRPr lang="en-US"/>
        </a:p>
      </dgm:t>
    </dgm:pt>
    <dgm:pt modelId="{8B8CDF9B-3231-404D-9748-1B24002582C4}" type="sibTrans" cxnId="{EDE490B6-4AF6-476B-ACAD-59D340D50055}">
      <dgm:prSet/>
      <dgm:spPr/>
      <dgm:t>
        <a:bodyPr/>
        <a:lstStyle/>
        <a:p>
          <a:endParaRPr lang="en-US"/>
        </a:p>
      </dgm:t>
    </dgm:pt>
    <dgm:pt modelId="{8CDC6C34-356A-465A-B13B-4F3FFF4D1600}">
      <dgm:prSet/>
      <dgm:spPr/>
      <dgm:t>
        <a:bodyPr/>
        <a:lstStyle/>
        <a:p>
          <a:pPr rtl="0"/>
          <a:endParaRPr lang="en-US" dirty="0"/>
        </a:p>
      </dgm:t>
    </dgm:pt>
    <dgm:pt modelId="{EA88C819-C1F0-4926-9C66-74CE3CC481CF}" type="parTrans" cxnId="{2772E6C9-ACE2-4A1C-BF1D-C15B00678283}">
      <dgm:prSet/>
      <dgm:spPr/>
      <dgm:t>
        <a:bodyPr/>
        <a:lstStyle/>
        <a:p>
          <a:endParaRPr lang="en-US"/>
        </a:p>
      </dgm:t>
    </dgm:pt>
    <dgm:pt modelId="{CB6DD8D5-ABD2-4162-AFA3-14EC89F0665E}" type="sibTrans" cxnId="{2772E6C9-ACE2-4A1C-BF1D-C15B00678283}">
      <dgm:prSet/>
      <dgm:spPr/>
      <dgm:t>
        <a:bodyPr/>
        <a:lstStyle/>
        <a:p>
          <a:endParaRPr lang="en-US"/>
        </a:p>
      </dgm:t>
    </dgm:pt>
    <dgm:pt modelId="{8A17ECEA-4A73-4874-B949-4A9036A10462}">
      <dgm:prSet/>
      <dgm:spPr/>
      <dgm:t>
        <a:bodyPr/>
        <a:lstStyle/>
        <a:p>
          <a:pPr rtl="0"/>
          <a:endParaRPr lang="en-US" dirty="0"/>
        </a:p>
      </dgm:t>
    </dgm:pt>
    <dgm:pt modelId="{FF4AB586-2D48-4DEE-8343-D5B4E2C8DE57}" type="parTrans" cxnId="{BA37BE9C-ABBC-412A-9E4A-3A95564CE5CB}">
      <dgm:prSet/>
      <dgm:spPr/>
      <dgm:t>
        <a:bodyPr/>
        <a:lstStyle/>
        <a:p>
          <a:endParaRPr lang="en-US"/>
        </a:p>
      </dgm:t>
    </dgm:pt>
    <dgm:pt modelId="{AB75206B-D7F4-4E16-B7E8-68B4E9BC0B26}" type="sibTrans" cxnId="{BA37BE9C-ABBC-412A-9E4A-3A95564CE5CB}">
      <dgm:prSet/>
      <dgm:spPr/>
      <dgm:t>
        <a:bodyPr/>
        <a:lstStyle/>
        <a:p>
          <a:endParaRPr lang="en-US"/>
        </a:p>
      </dgm:t>
    </dgm:pt>
    <dgm:pt modelId="{90B19C67-6729-43DD-AF69-64B3F9C60FEC}">
      <dgm:prSet custT="1"/>
      <dgm:spPr>
        <a:solidFill>
          <a:schemeClr val="bg2"/>
        </a:solidFill>
        <a:ln>
          <a:solidFill>
            <a:schemeClr val="tx1"/>
          </a:solidFill>
        </a:ln>
      </dgm:spPr>
      <dgm:t>
        <a:bodyPr/>
        <a:lstStyle/>
        <a:p>
          <a:pPr rtl="0"/>
          <a:r>
            <a:rPr lang="en-US" sz="1600" b="1" dirty="0" smtClean="0">
              <a:solidFill>
                <a:schemeClr val="tx1"/>
              </a:solidFill>
              <a:latin typeface="+mj-lt"/>
            </a:rPr>
            <a:t>June 9, 2015: Board of Supervisors considers draft language for weddings and community events on residential parcels, Temporary Permits, requests community meetings</a:t>
          </a:r>
          <a:endParaRPr lang="en-US" sz="1600" b="1" dirty="0">
            <a:solidFill>
              <a:schemeClr val="tx1"/>
            </a:solidFill>
            <a:latin typeface="+mj-lt"/>
          </a:endParaRPr>
        </a:p>
      </dgm:t>
    </dgm:pt>
    <dgm:pt modelId="{71424273-120A-4B12-B9F8-A6D0CE7F3EA4}" type="parTrans" cxnId="{3B9D248C-21E0-4995-B19A-346BFF2B9213}">
      <dgm:prSet/>
      <dgm:spPr/>
      <dgm:t>
        <a:bodyPr/>
        <a:lstStyle/>
        <a:p>
          <a:endParaRPr lang="en-US"/>
        </a:p>
      </dgm:t>
    </dgm:pt>
    <dgm:pt modelId="{CE8AEE2F-A84B-440B-AC04-18E8BE8CECB6}" type="sibTrans" cxnId="{3B9D248C-21E0-4995-B19A-346BFF2B9213}">
      <dgm:prSet/>
      <dgm:spPr/>
      <dgm:t>
        <a:bodyPr/>
        <a:lstStyle/>
        <a:p>
          <a:endParaRPr lang="en-US"/>
        </a:p>
      </dgm:t>
    </dgm:pt>
    <dgm:pt modelId="{66DD4A40-AEC9-4319-AA97-B928C8945E73}">
      <dgm:prSet custT="1"/>
      <dgm:spPr>
        <a:solidFill>
          <a:schemeClr val="bg2"/>
        </a:solidFill>
        <a:ln>
          <a:solidFill>
            <a:schemeClr val="tx1"/>
          </a:solidFill>
        </a:ln>
      </dgm:spPr>
      <dgm:t>
        <a:bodyPr/>
        <a:lstStyle/>
        <a:p>
          <a:pPr rtl="0"/>
          <a:endParaRPr lang="en-US" sz="1600" b="1" dirty="0" smtClean="0"/>
        </a:p>
        <a:p>
          <a:pPr rtl="0"/>
          <a:endParaRPr lang="en-US" sz="1600" b="1" dirty="0" smtClean="0">
            <a:solidFill>
              <a:schemeClr val="tx1"/>
            </a:solidFill>
            <a:latin typeface="+mj-lt"/>
          </a:endParaRPr>
        </a:p>
        <a:p>
          <a:pPr rtl="0"/>
          <a:r>
            <a:rPr lang="en-US" sz="1600" b="1" dirty="0" smtClean="0">
              <a:solidFill>
                <a:schemeClr val="tx1"/>
              </a:solidFill>
              <a:latin typeface="+mj-lt"/>
            </a:rPr>
            <a:t>NEXT STEPS:</a:t>
          </a:r>
        </a:p>
        <a:p>
          <a:pPr rtl="0"/>
          <a:r>
            <a:rPr lang="en-US" sz="1600" b="1" dirty="0" smtClean="0">
              <a:solidFill>
                <a:schemeClr val="tx1"/>
              </a:solidFill>
              <a:latin typeface="+mj-lt"/>
            </a:rPr>
            <a:t>Sept. 29: Board of Supervisors Meeting to consider revised proposal for weddings, community events, and temporary uses</a:t>
          </a:r>
        </a:p>
        <a:p>
          <a:pPr rtl="0"/>
          <a:r>
            <a:rPr lang="en-US" sz="1600" b="1" dirty="0" smtClean="0">
              <a:solidFill>
                <a:schemeClr val="tx1"/>
              </a:solidFill>
              <a:latin typeface="+mj-lt"/>
            </a:rPr>
            <a:t>Prepare Environmental Impact Report (EIR) on Modernization Proposal  </a:t>
          </a:r>
        </a:p>
        <a:p>
          <a:pPr rtl="0"/>
          <a:r>
            <a:rPr lang="en-US" sz="1600" b="1" dirty="0" smtClean="0">
              <a:solidFill>
                <a:schemeClr val="tx1"/>
              </a:solidFill>
              <a:latin typeface="+mj-lt"/>
            </a:rPr>
            <a:t>Public review and comment, meetings, and hearings on Draft EIR and Code Modernization   </a:t>
          </a:r>
        </a:p>
        <a:p>
          <a:pPr rtl="0"/>
          <a:r>
            <a:rPr lang="en-US" sz="1600" dirty="0" smtClean="0"/>
            <a:t>       </a:t>
          </a:r>
        </a:p>
        <a:p>
          <a:pPr rtl="0"/>
          <a:r>
            <a:rPr lang="en-US" sz="1300" dirty="0" smtClean="0"/>
            <a:t>                 </a:t>
          </a:r>
          <a:endParaRPr lang="en-US" sz="1300" dirty="0"/>
        </a:p>
      </dgm:t>
    </dgm:pt>
    <dgm:pt modelId="{0A2B7A2D-79E6-4C71-84D0-1E0049A0D000}" type="parTrans" cxnId="{2BD27AEC-F34D-4246-AE9C-FE6BE0AB08ED}">
      <dgm:prSet/>
      <dgm:spPr/>
      <dgm:t>
        <a:bodyPr/>
        <a:lstStyle/>
        <a:p>
          <a:endParaRPr lang="en-US"/>
        </a:p>
      </dgm:t>
    </dgm:pt>
    <dgm:pt modelId="{240AF0EB-CBF7-4D9C-95E1-B706D0692738}" type="sibTrans" cxnId="{2BD27AEC-F34D-4246-AE9C-FE6BE0AB08ED}">
      <dgm:prSet/>
      <dgm:spPr/>
      <dgm:t>
        <a:bodyPr/>
        <a:lstStyle/>
        <a:p>
          <a:endParaRPr lang="en-US"/>
        </a:p>
      </dgm:t>
    </dgm:pt>
    <dgm:pt modelId="{C3CF5359-5834-4DDB-B4EC-4323AC5A74D1}">
      <dgm:prSet/>
      <dgm:spPr/>
      <dgm:t>
        <a:bodyPr/>
        <a:lstStyle/>
        <a:p>
          <a:pPr rtl="0"/>
          <a:endParaRPr lang="en-US" dirty="0"/>
        </a:p>
      </dgm:t>
    </dgm:pt>
    <dgm:pt modelId="{9F5ED67C-96C8-4620-AD8C-B2687BC967F6}" type="parTrans" cxnId="{293CF895-102B-48D0-8B05-FE7105FA0F84}">
      <dgm:prSet/>
      <dgm:spPr/>
      <dgm:t>
        <a:bodyPr/>
        <a:lstStyle/>
        <a:p>
          <a:endParaRPr lang="en-US"/>
        </a:p>
      </dgm:t>
    </dgm:pt>
    <dgm:pt modelId="{C85C11EA-EF05-41EF-BDA5-8D4D16910969}" type="sibTrans" cxnId="{293CF895-102B-48D0-8B05-FE7105FA0F84}">
      <dgm:prSet/>
      <dgm:spPr/>
      <dgm:t>
        <a:bodyPr/>
        <a:lstStyle/>
        <a:p>
          <a:endParaRPr lang="en-US"/>
        </a:p>
      </dgm:t>
    </dgm:pt>
    <dgm:pt modelId="{9C1A5321-A692-4F9B-9F2E-C0317E4DB6DE}" type="pres">
      <dgm:prSet presAssocID="{D7AEB6CA-8DF1-495B-941D-06864EEF9502}" presName="outerComposite" presStyleCnt="0">
        <dgm:presLayoutVars>
          <dgm:chMax val="5"/>
          <dgm:dir/>
          <dgm:resizeHandles val="exact"/>
        </dgm:presLayoutVars>
      </dgm:prSet>
      <dgm:spPr/>
      <dgm:t>
        <a:bodyPr/>
        <a:lstStyle/>
        <a:p>
          <a:endParaRPr lang="en-US"/>
        </a:p>
      </dgm:t>
    </dgm:pt>
    <dgm:pt modelId="{0378893E-66E5-4CFF-BEE0-972274809C3F}" type="pres">
      <dgm:prSet presAssocID="{D7AEB6CA-8DF1-495B-941D-06864EEF9502}" presName="dummyMaxCanvas" presStyleCnt="0">
        <dgm:presLayoutVars/>
      </dgm:prSet>
      <dgm:spPr/>
    </dgm:pt>
    <dgm:pt modelId="{EF8BEC1E-5708-45C0-8E3C-7AE152D968E1}" type="pres">
      <dgm:prSet presAssocID="{D7AEB6CA-8DF1-495B-941D-06864EEF9502}" presName="FiveNodes_1" presStyleLbl="node1" presStyleIdx="0" presStyleCnt="5" custScaleX="102236" custScaleY="47111" custLinFactNeighborX="6239" custLinFactNeighborY="-1198">
        <dgm:presLayoutVars>
          <dgm:bulletEnabled val="1"/>
        </dgm:presLayoutVars>
      </dgm:prSet>
      <dgm:spPr/>
      <dgm:t>
        <a:bodyPr/>
        <a:lstStyle/>
        <a:p>
          <a:endParaRPr lang="en-US"/>
        </a:p>
      </dgm:t>
    </dgm:pt>
    <dgm:pt modelId="{698DF567-9117-42D1-B073-BEEF7716A959}" type="pres">
      <dgm:prSet presAssocID="{D7AEB6CA-8DF1-495B-941D-06864EEF9502}" presName="FiveNodes_2" presStyleLbl="node1" presStyleIdx="1" presStyleCnt="5" custScaleX="104888" custScaleY="87491" custLinFactNeighborX="578" custLinFactNeighborY="-38536">
        <dgm:presLayoutVars>
          <dgm:bulletEnabled val="1"/>
        </dgm:presLayoutVars>
      </dgm:prSet>
      <dgm:spPr/>
      <dgm:t>
        <a:bodyPr/>
        <a:lstStyle/>
        <a:p>
          <a:endParaRPr lang="en-US"/>
        </a:p>
      </dgm:t>
    </dgm:pt>
    <dgm:pt modelId="{AD4E1CD1-50FB-4DBC-A33E-D4400C349262}" type="pres">
      <dgm:prSet presAssocID="{D7AEB6CA-8DF1-495B-941D-06864EEF9502}" presName="FiveNodes_3" presStyleLbl="node1" presStyleIdx="2" presStyleCnt="5" custScaleX="106280" custScaleY="83898" custLinFactNeighborX="-4761" custLinFactNeighborY="-57603">
        <dgm:presLayoutVars>
          <dgm:bulletEnabled val="1"/>
        </dgm:presLayoutVars>
      </dgm:prSet>
      <dgm:spPr/>
      <dgm:t>
        <a:bodyPr/>
        <a:lstStyle/>
        <a:p>
          <a:endParaRPr lang="en-US"/>
        </a:p>
      </dgm:t>
    </dgm:pt>
    <dgm:pt modelId="{0CE2328F-EDF5-44D6-9992-AEAE2E3EBE5B}" type="pres">
      <dgm:prSet presAssocID="{D7AEB6CA-8DF1-495B-941D-06864EEF9502}" presName="FiveNodes_4" presStyleLbl="node1" presStyleIdx="3" presStyleCnt="5" custScaleX="110582" custScaleY="116583" custLinFactNeighborX="-4342" custLinFactNeighborY="-58531">
        <dgm:presLayoutVars>
          <dgm:bulletEnabled val="1"/>
        </dgm:presLayoutVars>
      </dgm:prSet>
      <dgm:spPr/>
      <dgm:t>
        <a:bodyPr/>
        <a:lstStyle/>
        <a:p>
          <a:endParaRPr lang="en-US"/>
        </a:p>
      </dgm:t>
    </dgm:pt>
    <dgm:pt modelId="{50732114-8D85-4238-BCA4-A090D9D23643}" type="pres">
      <dgm:prSet presAssocID="{D7AEB6CA-8DF1-495B-941D-06864EEF9502}" presName="FiveNodes_5" presStyleLbl="node1" presStyleIdx="4" presStyleCnt="5" custScaleX="119876" custScaleY="182699" custLinFactNeighborX="-4799" custLinFactNeighborY="-7058">
        <dgm:presLayoutVars>
          <dgm:bulletEnabled val="1"/>
        </dgm:presLayoutVars>
      </dgm:prSet>
      <dgm:spPr/>
      <dgm:t>
        <a:bodyPr/>
        <a:lstStyle/>
        <a:p>
          <a:endParaRPr lang="en-US"/>
        </a:p>
      </dgm:t>
    </dgm:pt>
    <dgm:pt modelId="{1412E788-373D-4F24-92CB-45AAC7D1BBEE}" type="pres">
      <dgm:prSet presAssocID="{D7AEB6CA-8DF1-495B-941D-06864EEF9502}" presName="FiveConn_1-2" presStyleLbl="fgAccFollowNode1" presStyleIdx="0" presStyleCnt="4" custLinFactNeighborX="10459" custLinFactNeighborY="-31038">
        <dgm:presLayoutVars>
          <dgm:bulletEnabled val="1"/>
        </dgm:presLayoutVars>
      </dgm:prSet>
      <dgm:spPr/>
      <dgm:t>
        <a:bodyPr/>
        <a:lstStyle/>
        <a:p>
          <a:endParaRPr lang="en-US"/>
        </a:p>
      </dgm:t>
    </dgm:pt>
    <dgm:pt modelId="{AC20BD78-7E19-4E18-9FB3-548B705A52A2}" type="pres">
      <dgm:prSet presAssocID="{D7AEB6CA-8DF1-495B-941D-06864EEF9502}" presName="FiveConn_2-3" presStyleLbl="fgAccFollowNode1" presStyleIdx="1" presStyleCnt="4" custLinFactNeighborX="-17426" custLinFactNeighborY="-38188">
        <dgm:presLayoutVars>
          <dgm:bulletEnabled val="1"/>
        </dgm:presLayoutVars>
      </dgm:prSet>
      <dgm:spPr/>
      <dgm:t>
        <a:bodyPr/>
        <a:lstStyle/>
        <a:p>
          <a:endParaRPr lang="en-US"/>
        </a:p>
      </dgm:t>
    </dgm:pt>
    <dgm:pt modelId="{A45F79E4-6D71-4F48-AE17-206D4F1FEE66}" type="pres">
      <dgm:prSet presAssocID="{D7AEB6CA-8DF1-495B-941D-06864EEF9502}" presName="FiveConn_3-4" presStyleLbl="fgAccFollowNode1" presStyleIdx="2" presStyleCnt="4" custLinFactNeighborX="-20942" custLinFactNeighborY="-69227">
        <dgm:presLayoutVars>
          <dgm:bulletEnabled val="1"/>
        </dgm:presLayoutVars>
      </dgm:prSet>
      <dgm:spPr/>
      <dgm:t>
        <a:bodyPr/>
        <a:lstStyle/>
        <a:p>
          <a:endParaRPr lang="en-US"/>
        </a:p>
      </dgm:t>
    </dgm:pt>
    <dgm:pt modelId="{A285563D-09E1-4727-8035-32FDC6E1C548}" type="pres">
      <dgm:prSet presAssocID="{D7AEB6CA-8DF1-495B-941D-06864EEF9502}" presName="FiveConn_4-5" presStyleLbl="fgAccFollowNode1" presStyleIdx="3" presStyleCnt="4" custLinFactNeighborX="-24256" custLinFactNeighborY="-60345">
        <dgm:presLayoutVars>
          <dgm:bulletEnabled val="1"/>
        </dgm:presLayoutVars>
      </dgm:prSet>
      <dgm:spPr/>
      <dgm:t>
        <a:bodyPr/>
        <a:lstStyle/>
        <a:p>
          <a:endParaRPr lang="en-US"/>
        </a:p>
      </dgm:t>
    </dgm:pt>
    <dgm:pt modelId="{433E9765-5F4A-4916-B308-71551927E9DE}" type="pres">
      <dgm:prSet presAssocID="{D7AEB6CA-8DF1-495B-941D-06864EEF9502}" presName="FiveNodes_1_text" presStyleLbl="node1" presStyleIdx="4" presStyleCnt="5">
        <dgm:presLayoutVars>
          <dgm:bulletEnabled val="1"/>
        </dgm:presLayoutVars>
      </dgm:prSet>
      <dgm:spPr/>
      <dgm:t>
        <a:bodyPr/>
        <a:lstStyle/>
        <a:p>
          <a:endParaRPr lang="en-US"/>
        </a:p>
      </dgm:t>
    </dgm:pt>
    <dgm:pt modelId="{3DEFE92A-D5B2-4A29-ACF1-0A163515E8D4}" type="pres">
      <dgm:prSet presAssocID="{D7AEB6CA-8DF1-495B-941D-06864EEF9502}" presName="FiveNodes_2_text" presStyleLbl="node1" presStyleIdx="4" presStyleCnt="5">
        <dgm:presLayoutVars>
          <dgm:bulletEnabled val="1"/>
        </dgm:presLayoutVars>
      </dgm:prSet>
      <dgm:spPr/>
      <dgm:t>
        <a:bodyPr/>
        <a:lstStyle/>
        <a:p>
          <a:endParaRPr lang="en-US"/>
        </a:p>
      </dgm:t>
    </dgm:pt>
    <dgm:pt modelId="{47AE8D38-1F9E-4FE0-861C-D33D896FFD09}" type="pres">
      <dgm:prSet presAssocID="{D7AEB6CA-8DF1-495B-941D-06864EEF9502}" presName="FiveNodes_3_text" presStyleLbl="node1" presStyleIdx="4" presStyleCnt="5">
        <dgm:presLayoutVars>
          <dgm:bulletEnabled val="1"/>
        </dgm:presLayoutVars>
      </dgm:prSet>
      <dgm:spPr/>
      <dgm:t>
        <a:bodyPr/>
        <a:lstStyle/>
        <a:p>
          <a:endParaRPr lang="en-US"/>
        </a:p>
      </dgm:t>
    </dgm:pt>
    <dgm:pt modelId="{876D654F-7607-4189-949B-1DE45D9FFE0C}" type="pres">
      <dgm:prSet presAssocID="{D7AEB6CA-8DF1-495B-941D-06864EEF9502}" presName="FiveNodes_4_text" presStyleLbl="node1" presStyleIdx="4" presStyleCnt="5">
        <dgm:presLayoutVars>
          <dgm:bulletEnabled val="1"/>
        </dgm:presLayoutVars>
      </dgm:prSet>
      <dgm:spPr/>
      <dgm:t>
        <a:bodyPr/>
        <a:lstStyle/>
        <a:p>
          <a:endParaRPr lang="en-US"/>
        </a:p>
      </dgm:t>
    </dgm:pt>
    <dgm:pt modelId="{311EEC4C-A472-43E7-8DA3-F3AFA90B47AD}" type="pres">
      <dgm:prSet presAssocID="{D7AEB6CA-8DF1-495B-941D-06864EEF9502}" presName="FiveNodes_5_text" presStyleLbl="node1" presStyleIdx="4" presStyleCnt="5">
        <dgm:presLayoutVars>
          <dgm:bulletEnabled val="1"/>
        </dgm:presLayoutVars>
      </dgm:prSet>
      <dgm:spPr/>
      <dgm:t>
        <a:bodyPr/>
        <a:lstStyle/>
        <a:p>
          <a:endParaRPr lang="en-US"/>
        </a:p>
      </dgm:t>
    </dgm:pt>
  </dgm:ptLst>
  <dgm:cxnLst>
    <dgm:cxn modelId="{8123C83E-B477-46ED-8C2E-23E7AAC7A63C}" type="presOf" srcId="{D7AEB6CA-8DF1-495B-941D-06864EEF9502}" destId="{9C1A5321-A692-4F9B-9F2E-C0317E4DB6DE}" srcOrd="0" destOrd="0" presId="urn:microsoft.com/office/officeart/2005/8/layout/vProcess5"/>
    <dgm:cxn modelId="{E1EAE357-AAD6-485A-8116-0767CDB58F10}" srcId="{D7AEB6CA-8DF1-495B-941D-06864EEF9502}" destId="{4661ED5B-8FE7-4335-8001-34FE4CC54C17}" srcOrd="1" destOrd="0" parTransId="{D0AAB17D-EE7A-4803-A950-A9FA2BEF92AA}" sibTransId="{2411FA26-F2CB-4B43-A10F-35682F948E7C}"/>
    <dgm:cxn modelId="{D9E412C7-D807-4ED0-BB06-B499EABEEAE3}" type="presOf" srcId="{1F7AFC07-6D6F-4580-A856-2DF2C5E3794C}" destId="{EF8BEC1E-5708-45C0-8E3C-7AE152D968E1}" srcOrd="0" destOrd="1" presId="urn:microsoft.com/office/officeart/2005/8/layout/vProcess5"/>
    <dgm:cxn modelId="{B0A8948F-6AB0-40AD-A22B-00D21F7CF8B8}" type="presOf" srcId="{4661ED5B-8FE7-4335-8001-34FE4CC54C17}" destId="{3DEFE92A-D5B2-4A29-ACF1-0A163515E8D4}" srcOrd="1" destOrd="0" presId="urn:microsoft.com/office/officeart/2005/8/layout/vProcess5"/>
    <dgm:cxn modelId="{61D7B730-9E67-472D-A4CB-258463123072}" srcId="{D7AEB6CA-8DF1-495B-941D-06864EEF9502}" destId="{3AA0E06C-0C4E-427C-B16A-70A0175AC654}" srcOrd="7" destOrd="0" parTransId="{093CAB2F-4000-4144-A6ED-261CBE995EE2}" sibTransId="{547EE7B3-D192-4178-A546-973A23409FF6}"/>
    <dgm:cxn modelId="{D9C14C2E-9026-4733-858B-EBF5CF00D107}" srcId="{D7AEB6CA-8DF1-495B-941D-06864EEF9502}" destId="{2791597C-1424-4A9C-97B7-B06945D93E10}" srcOrd="6" destOrd="0" parTransId="{08253128-BC7E-4135-A11F-D525BCC39E6C}" sibTransId="{549F6215-D9DD-47D7-BA28-7A3A1338021D}"/>
    <dgm:cxn modelId="{170F07C6-6E7A-4F5C-B6EC-87F6AE13534A}" type="presOf" srcId="{1F7AFC07-6D6F-4580-A856-2DF2C5E3794C}" destId="{433E9765-5F4A-4916-B308-71551927E9DE}" srcOrd="1" destOrd="1" presId="urn:microsoft.com/office/officeart/2005/8/layout/vProcess5"/>
    <dgm:cxn modelId="{29139444-81F9-4A55-9BA4-15BD71871F5A}" srcId="{636D02F6-D6A9-4636-A317-02358A3B3B46}" destId="{1F7AFC07-6D6F-4580-A856-2DF2C5E3794C}" srcOrd="0" destOrd="0" parTransId="{EF5C22B0-D5D8-4D34-96C1-A9445F5FE1FA}" sibTransId="{FBF74BC9-09FC-4225-8F51-7BB469E5A06F}"/>
    <dgm:cxn modelId="{CA183A42-16FB-48C2-A7DF-0C68B8C6EE72}" type="presOf" srcId="{8E862150-DA20-4296-936C-B379E802103C}" destId="{876D654F-7607-4189-949B-1DE45D9FFE0C}" srcOrd="1" destOrd="0" presId="urn:microsoft.com/office/officeart/2005/8/layout/vProcess5"/>
    <dgm:cxn modelId="{EDE490B6-4AF6-476B-ACAD-59D340D50055}" srcId="{D7AEB6CA-8DF1-495B-941D-06864EEF9502}" destId="{6FED6D23-2283-4138-8318-8B55E85773EF}" srcOrd="10" destOrd="0" parTransId="{4F4C9D6B-422E-4241-9206-1CB003AF9E30}" sibTransId="{8B8CDF9B-3231-404D-9748-1B24002582C4}"/>
    <dgm:cxn modelId="{3B9D248C-21E0-4995-B19A-346BFF2B9213}" srcId="{D7AEB6CA-8DF1-495B-941D-06864EEF9502}" destId="{90B19C67-6729-43DD-AF69-64B3F9C60FEC}" srcOrd="2" destOrd="0" parTransId="{71424273-120A-4B12-B9F8-A6D0CE7F3EA4}" sibTransId="{CE8AEE2F-A84B-440B-AC04-18E8BE8CECB6}"/>
    <dgm:cxn modelId="{0F39040E-2B62-4461-AD47-4C8B2FA5D7DD}" srcId="{D7AEB6CA-8DF1-495B-941D-06864EEF9502}" destId="{636D02F6-D6A9-4636-A317-02358A3B3B46}" srcOrd="0" destOrd="0" parTransId="{68278711-8A62-4307-88E3-60573DBE06B8}" sibTransId="{9E4DE26E-AF40-4CDD-92E6-F33B6BA410B0}"/>
    <dgm:cxn modelId="{2772E6C9-ACE2-4A1C-BF1D-C15B00678283}" srcId="{D7AEB6CA-8DF1-495B-941D-06864EEF9502}" destId="{8CDC6C34-356A-465A-B13B-4F3FFF4D1600}" srcOrd="9" destOrd="0" parTransId="{EA88C819-C1F0-4926-9C66-74CE3CC481CF}" sibTransId="{CB6DD8D5-ABD2-4162-AFA3-14EC89F0665E}"/>
    <dgm:cxn modelId="{9BF78007-614C-4954-8498-71BD163A9C42}" type="presOf" srcId="{66DD4A40-AEC9-4319-AA97-B928C8945E73}" destId="{311EEC4C-A472-43E7-8DA3-F3AFA90B47AD}" srcOrd="1" destOrd="0" presId="urn:microsoft.com/office/officeart/2005/8/layout/vProcess5"/>
    <dgm:cxn modelId="{DC78655D-C0C0-4E2F-BD88-8167E6BF6EDD}" type="presOf" srcId="{90B19C67-6729-43DD-AF69-64B3F9C60FEC}" destId="{AD4E1CD1-50FB-4DBC-A33E-D4400C349262}" srcOrd="0" destOrd="0" presId="urn:microsoft.com/office/officeart/2005/8/layout/vProcess5"/>
    <dgm:cxn modelId="{293CF895-102B-48D0-8B05-FE7105FA0F84}" srcId="{D7AEB6CA-8DF1-495B-941D-06864EEF9502}" destId="{C3CF5359-5834-4DDB-B4EC-4323AC5A74D1}" srcOrd="5" destOrd="0" parTransId="{9F5ED67C-96C8-4620-AD8C-B2687BC967F6}" sibTransId="{C85C11EA-EF05-41EF-BDA5-8D4D16910969}"/>
    <dgm:cxn modelId="{D59D924A-552B-4B5C-AE1D-A0BAB71C49EA}" type="presOf" srcId="{CE8AEE2F-A84B-440B-AC04-18E8BE8CECB6}" destId="{A45F79E4-6D71-4F48-AE17-206D4F1FEE66}" srcOrd="0" destOrd="0" presId="urn:microsoft.com/office/officeart/2005/8/layout/vProcess5"/>
    <dgm:cxn modelId="{C0F513DC-608C-43DD-8304-A8C97CBE5B77}" type="presOf" srcId="{9E4DE26E-AF40-4CDD-92E6-F33B6BA410B0}" destId="{1412E788-373D-4F24-92CB-45AAC7D1BBEE}" srcOrd="0" destOrd="0" presId="urn:microsoft.com/office/officeart/2005/8/layout/vProcess5"/>
    <dgm:cxn modelId="{2BD27AEC-F34D-4246-AE9C-FE6BE0AB08ED}" srcId="{D7AEB6CA-8DF1-495B-941D-06864EEF9502}" destId="{66DD4A40-AEC9-4319-AA97-B928C8945E73}" srcOrd="4" destOrd="0" parTransId="{0A2B7A2D-79E6-4C71-84D0-1E0049A0D000}" sibTransId="{240AF0EB-CBF7-4D9C-95E1-B706D0692738}"/>
    <dgm:cxn modelId="{EFA3A81C-0EE3-4032-BFC4-9ABA21C331CC}" type="presOf" srcId="{90B19C67-6729-43DD-AF69-64B3F9C60FEC}" destId="{47AE8D38-1F9E-4FE0-861C-D33D896FFD09}" srcOrd="1" destOrd="0" presId="urn:microsoft.com/office/officeart/2005/8/layout/vProcess5"/>
    <dgm:cxn modelId="{A198F9AE-91A1-48A2-A11B-6E2F3667B6D0}" type="presOf" srcId="{4661ED5B-8FE7-4335-8001-34FE4CC54C17}" destId="{698DF567-9117-42D1-B073-BEEF7716A959}" srcOrd="0" destOrd="0" presId="urn:microsoft.com/office/officeart/2005/8/layout/vProcess5"/>
    <dgm:cxn modelId="{E857BB31-E075-4545-9E70-1D5F400E0825}" type="presOf" srcId="{5BF44ACF-5B5C-499A-9669-14F44230705D}" destId="{A285563D-09E1-4727-8035-32FDC6E1C548}" srcOrd="0" destOrd="0" presId="urn:microsoft.com/office/officeart/2005/8/layout/vProcess5"/>
    <dgm:cxn modelId="{07BB28A3-F752-4AC7-9D0A-C4D766291A3E}" type="presOf" srcId="{8E862150-DA20-4296-936C-B379E802103C}" destId="{0CE2328F-EDF5-44D6-9992-AEAE2E3EBE5B}" srcOrd="0" destOrd="0" presId="urn:microsoft.com/office/officeart/2005/8/layout/vProcess5"/>
    <dgm:cxn modelId="{B19485D2-4A58-4CA4-AAF4-4BA7C4913C87}" type="presOf" srcId="{66DD4A40-AEC9-4319-AA97-B928C8945E73}" destId="{50732114-8D85-4238-BCA4-A090D9D23643}" srcOrd="0" destOrd="0" presId="urn:microsoft.com/office/officeart/2005/8/layout/vProcess5"/>
    <dgm:cxn modelId="{05057392-F9C6-41F7-894B-E67392302448}" type="presOf" srcId="{636D02F6-D6A9-4636-A317-02358A3B3B46}" destId="{433E9765-5F4A-4916-B308-71551927E9DE}" srcOrd="1" destOrd="0" presId="urn:microsoft.com/office/officeart/2005/8/layout/vProcess5"/>
    <dgm:cxn modelId="{B9FA576C-0F79-4A65-95DF-7B369C3611EE}" type="presOf" srcId="{636D02F6-D6A9-4636-A317-02358A3B3B46}" destId="{EF8BEC1E-5708-45C0-8E3C-7AE152D968E1}" srcOrd="0" destOrd="0" presId="urn:microsoft.com/office/officeart/2005/8/layout/vProcess5"/>
    <dgm:cxn modelId="{5EC68F0E-20A2-4049-99F8-B184807C0B7B}" type="presOf" srcId="{2411FA26-F2CB-4B43-A10F-35682F948E7C}" destId="{AC20BD78-7E19-4E18-9FB3-548B705A52A2}" srcOrd="0" destOrd="0" presId="urn:microsoft.com/office/officeart/2005/8/layout/vProcess5"/>
    <dgm:cxn modelId="{BA37BE9C-ABBC-412A-9E4A-3A95564CE5CB}" srcId="{D7AEB6CA-8DF1-495B-941D-06864EEF9502}" destId="{8A17ECEA-4A73-4874-B949-4A9036A10462}" srcOrd="8" destOrd="0" parTransId="{FF4AB586-2D48-4DEE-8343-D5B4E2C8DE57}" sibTransId="{AB75206B-D7F4-4E16-B7E8-68B4E9BC0B26}"/>
    <dgm:cxn modelId="{25ED3A87-2672-4146-AE0B-BE4410A61867}" srcId="{D7AEB6CA-8DF1-495B-941D-06864EEF9502}" destId="{8E862150-DA20-4296-936C-B379E802103C}" srcOrd="3" destOrd="0" parTransId="{7D5836D8-DA9F-4DDA-9AEC-6256AEF8230B}" sibTransId="{5BF44ACF-5B5C-499A-9669-14F44230705D}"/>
    <dgm:cxn modelId="{10E3A204-464A-47CE-AEAD-0A161DE9A505}" type="presParOf" srcId="{9C1A5321-A692-4F9B-9F2E-C0317E4DB6DE}" destId="{0378893E-66E5-4CFF-BEE0-972274809C3F}" srcOrd="0" destOrd="0" presId="urn:microsoft.com/office/officeart/2005/8/layout/vProcess5"/>
    <dgm:cxn modelId="{EE3DA288-6FFD-411C-BBFF-07AD7E574AE2}" type="presParOf" srcId="{9C1A5321-A692-4F9B-9F2E-C0317E4DB6DE}" destId="{EF8BEC1E-5708-45C0-8E3C-7AE152D968E1}" srcOrd="1" destOrd="0" presId="urn:microsoft.com/office/officeart/2005/8/layout/vProcess5"/>
    <dgm:cxn modelId="{ED034883-C131-40E2-BAEB-EE679BB65DA8}" type="presParOf" srcId="{9C1A5321-A692-4F9B-9F2E-C0317E4DB6DE}" destId="{698DF567-9117-42D1-B073-BEEF7716A959}" srcOrd="2" destOrd="0" presId="urn:microsoft.com/office/officeart/2005/8/layout/vProcess5"/>
    <dgm:cxn modelId="{18EFF83B-05FD-42A5-B4F2-495CBA81F0DE}" type="presParOf" srcId="{9C1A5321-A692-4F9B-9F2E-C0317E4DB6DE}" destId="{AD4E1CD1-50FB-4DBC-A33E-D4400C349262}" srcOrd="3" destOrd="0" presId="urn:microsoft.com/office/officeart/2005/8/layout/vProcess5"/>
    <dgm:cxn modelId="{FB248BA1-9A29-42E0-A7E9-CEF73EED77D2}" type="presParOf" srcId="{9C1A5321-A692-4F9B-9F2E-C0317E4DB6DE}" destId="{0CE2328F-EDF5-44D6-9992-AEAE2E3EBE5B}" srcOrd="4" destOrd="0" presId="urn:microsoft.com/office/officeart/2005/8/layout/vProcess5"/>
    <dgm:cxn modelId="{CE635BED-24D5-49D3-B164-4ED96F27E307}" type="presParOf" srcId="{9C1A5321-A692-4F9B-9F2E-C0317E4DB6DE}" destId="{50732114-8D85-4238-BCA4-A090D9D23643}" srcOrd="5" destOrd="0" presId="urn:microsoft.com/office/officeart/2005/8/layout/vProcess5"/>
    <dgm:cxn modelId="{6D63FA9A-7206-40C5-A94C-BFEB1A7F818B}" type="presParOf" srcId="{9C1A5321-A692-4F9B-9F2E-C0317E4DB6DE}" destId="{1412E788-373D-4F24-92CB-45AAC7D1BBEE}" srcOrd="6" destOrd="0" presId="urn:microsoft.com/office/officeart/2005/8/layout/vProcess5"/>
    <dgm:cxn modelId="{2860BD47-01DB-4402-956E-CCECEF2905AC}" type="presParOf" srcId="{9C1A5321-A692-4F9B-9F2E-C0317E4DB6DE}" destId="{AC20BD78-7E19-4E18-9FB3-548B705A52A2}" srcOrd="7" destOrd="0" presId="urn:microsoft.com/office/officeart/2005/8/layout/vProcess5"/>
    <dgm:cxn modelId="{1628ECD6-8B6E-4BD2-B1CD-121BF54DA5C1}" type="presParOf" srcId="{9C1A5321-A692-4F9B-9F2E-C0317E4DB6DE}" destId="{A45F79E4-6D71-4F48-AE17-206D4F1FEE66}" srcOrd="8" destOrd="0" presId="urn:microsoft.com/office/officeart/2005/8/layout/vProcess5"/>
    <dgm:cxn modelId="{AB3F312E-F627-463E-9DE2-3095A7C068D0}" type="presParOf" srcId="{9C1A5321-A692-4F9B-9F2E-C0317E4DB6DE}" destId="{A285563D-09E1-4727-8035-32FDC6E1C548}" srcOrd="9" destOrd="0" presId="urn:microsoft.com/office/officeart/2005/8/layout/vProcess5"/>
    <dgm:cxn modelId="{2C5063A6-AA5C-4E14-BCF5-8FD9A6FCC06E}" type="presParOf" srcId="{9C1A5321-A692-4F9B-9F2E-C0317E4DB6DE}" destId="{433E9765-5F4A-4916-B308-71551927E9DE}" srcOrd="10" destOrd="0" presId="urn:microsoft.com/office/officeart/2005/8/layout/vProcess5"/>
    <dgm:cxn modelId="{F184BE43-AE17-494F-ADD6-B1E43CE5FF6F}" type="presParOf" srcId="{9C1A5321-A692-4F9B-9F2E-C0317E4DB6DE}" destId="{3DEFE92A-D5B2-4A29-ACF1-0A163515E8D4}" srcOrd="11" destOrd="0" presId="urn:microsoft.com/office/officeart/2005/8/layout/vProcess5"/>
    <dgm:cxn modelId="{FB823648-129A-45F6-BC7C-2BB0CDC65CD1}" type="presParOf" srcId="{9C1A5321-A692-4F9B-9F2E-C0317E4DB6DE}" destId="{47AE8D38-1F9E-4FE0-861C-D33D896FFD09}" srcOrd="12" destOrd="0" presId="urn:microsoft.com/office/officeart/2005/8/layout/vProcess5"/>
    <dgm:cxn modelId="{59A5256F-54B5-4CE7-87B5-DEE571F65736}" type="presParOf" srcId="{9C1A5321-A692-4F9B-9F2E-C0317E4DB6DE}" destId="{876D654F-7607-4189-949B-1DE45D9FFE0C}" srcOrd="13" destOrd="0" presId="urn:microsoft.com/office/officeart/2005/8/layout/vProcess5"/>
    <dgm:cxn modelId="{BF9225D7-4FB0-4CAB-A4A6-155D676F1D5B}" type="presParOf" srcId="{9C1A5321-A692-4F9B-9F2E-C0317E4DB6DE}" destId="{311EEC4C-A472-43E7-8DA3-F3AFA90B47A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0571" tIns="45285" rIns="90571" bIns="4528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0571" tIns="45285" rIns="90571" bIns="45285" rtlCol="0"/>
          <a:lstStyle>
            <a:lvl1pPr algn="r" eaLnBrk="1" fontAlgn="auto" hangingPunct="1">
              <a:spcBef>
                <a:spcPts val="0"/>
              </a:spcBef>
              <a:spcAft>
                <a:spcPts val="0"/>
              </a:spcAft>
              <a:defRPr sz="1200">
                <a:latin typeface="+mn-lt"/>
                <a:cs typeface="+mn-cs"/>
              </a:defRPr>
            </a:lvl1pPr>
          </a:lstStyle>
          <a:p>
            <a:pPr>
              <a:defRPr/>
            </a:pPr>
            <a:fld id="{890C5792-DC91-4140-A5A3-72E729737DCA}" type="datetimeFigureOut">
              <a:rPr lang="en-US"/>
              <a:pPr>
                <a:defRPr/>
              </a:pPr>
              <a:t>10/19/2015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0571" tIns="45285" rIns="90571" bIns="4528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0571" tIns="45285" rIns="90571" bIns="45285" numCol="1" anchor="b" anchorCtr="0" compatLnSpc="1">
            <a:prstTxWarp prst="textNoShape">
              <a:avLst/>
            </a:prstTxWarp>
          </a:bodyPr>
          <a:lstStyle>
            <a:lvl1pPr algn="r" eaLnBrk="1" hangingPunct="1">
              <a:defRPr sz="1200">
                <a:latin typeface="Calibri" pitchFamily="34" charset="0"/>
              </a:defRPr>
            </a:lvl1pPr>
          </a:lstStyle>
          <a:p>
            <a:pPr>
              <a:defRPr/>
            </a:pPr>
            <a:fld id="{76B37B87-3D09-4832-845E-23FC7E59A8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0461" tIns="45230" rIns="90461" bIns="4523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0461" tIns="45230" rIns="90461" bIns="45230" rtlCol="0"/>
          <a:lstStyle>
            <a:lvl1pPr algn="r" eaLnBrk="1" fontAlgn="auto" hangingPunct="1">
              <a:spcBef>
                <a:spcPts val="0"/>
              </a:spcBef>
              <a:spcAft>
                <a:spcPts val="0"/>
              </a:spcAft>
              <a:defRPr sz="1200">
                <a:latin typeface="+mn-lt"/>
                <a:cs typeface="+mn-cs"/>
              </a:defRPr>
            </a:lvl1pPr>
          </a:lstStyle>
          <a:p>
            <a:pPr>
              <a:defRPr/>
            </a:pPr>
            <a:fld id="{372E4CD5-78FC-4148-BEE2-0887766CC41A}" type="datetimeFigureOut">
              <a:rPr lang="en-US"/>
              <a:pPr>
                <a:defRPr/>
              </a:pPr>
              <a:t>10/19/2015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61" tIns="45230" rIns="90461" bIns="45230" rtlCol="0" anchor="ctr"/>
          <a:lstStyle/>
          <a:p>
            <a:pPr lvl="0"/>
            <a:endParaRPr lang="en-US" noProof="0"/>
          </a:p>
        </p:txBody>
      </p:sp>
      <p:sp>
        <p:nvSpPr>
          <p:cNvPr id="5" name="Notes Placeholder 4"/>
          <p:cNvSpPr>
            <a:spLocks noGrp="1"/>
          </p:cNvSpPr>
          <p:nvPr>
            <p:ph type="body" sz="quarter" idx="3"/>
          </p:nvPr>
        </p:nvSpPr>
        <p:spPr>
          <a:xfrm>
            <a:off x="700088" y="4414838"/>
            <a:ext cx="5610225" cy="4183062"/>
          </a:xfrm>
          <a:prstGeom prst="rect">
            <a:avLst/>
          </a:prstGeom>
        </p:spPr>
        <p:txBody>
          <a:bodyPr vert="horz" lIns="90461" tIns="45230" rIns="90461" bIns="452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0461" tIns="45230" rIns="90461" bIns="4523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0461" tIns="45230" rIns="90461" bIns="45230" numCol="1" anchor="b" anchorCtr="0" compatLnSpc="1">
            <a:prstTxWarp prst="textNoShape">
              <a:avLst/>
            </a:prstTxWarp>
          </a:bodyPr>
          <a:lstStyle>
            <a:lvl1pPr algn="r" eaLnBrk="1" hangingPunct="1">
              <a:defRPr sz="1200">
                <a:latin typeface="Calibri" pitchFamily="34" charset="0"/>
              </a:defRPr>
            </a:lvl1pPr>
          </a:lstStyle>
          <a:p>
            <a:pPr>
              <a:defRPr/>
            </a:pPr>
            <a:fld id="{78DD7751-0717-413A-AF13-9B1D8BBE0A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35844" name="Slide Number Placeholder 3"/>
          <p:cNvSpPr>
            <a:spLocks noGrp="1"/>
          </p:cNvSpPr>
          <p:nvPr>
            <p:ph type="sldNum" sz="quarter" idx="5"/>
          </p:nvPr>
        </p:nvSpPr>
        <p:spPr bwMode="auto">
          <a:noFill/>
          <a:ln>
            <a:miter lim="800000"/>
            <a:headEnd/>
            <a:tailEnd/>
          </a:ln>
        </p:spPr>
        <p:txBody>
          <a:bodyPr/>
          <a:lstStyle/>
          <a:p>
            <a:fld id="{92A19E3E-17EA-48D5-9988-78F2CB0D13BA}"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z="1600"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FA1ABF4E-ED51-41D0-9B3D-2E3ED737D027}"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1100" y="781050"/>
            <a:ext cx="4648200" cy="3486150"/>
          </a:xfrm>
          <a:noFill/>
          <a:ln>
            <a:solidFill>
              <a:srgbClr val="000000"/>
            </a:solidFill>
            <a:miter lim="800000"/>
            <a:headEnd/>
            <a:tailEnd/>
          </a:ln>
        </p:spPr>
      </p:sp>
      <p:sp>
        <p:nvSpPr>
          <p:cNvPr id="3" name="Notes Placeholder 2"/>
          <p:cNvSpPr>
            <a:spLocks noGrp="1"/>
          </p:cNvSpPr>
          <p:nvPr>
            <p:ph type="body" idx="1"/>
          </p:nvPr>
        </p:nvSpPr>
        <p:spPr>
          <a:xfrm>
            <a:off x="700088" y="4267200"/>
            <a:ext cx="5610225" cy="4567238"/>
          </a:xfrm>
        </p:spPr>
        <p:txBody>
          <a:bodyPr>
            <a:normAutofit/>
          </a:bodyPr>
          <a:lstStyle/>
          <a:p>
            <a:pPr marL="226154" indent="-226154" eaLnBrk="1" fontAlgn="auto" hangingPunct="1">
              <a:spcBef>
                <a:spcPts val="0"/>
              </a:spcBef>
              <a:spcAft>
                <a:spcPts val="0"/>
              </a:spcAft>
              <a:defRPr/>
            </a:pPr>
            <a:endParaRPr lang="en-US" sz="1400" dirty="0"/>
          </a:p>
          <a:p>
            <a:pPr eaLnBrk="1" fontAlgn="auto" hangingPunct="1">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ln>
            <a:miter lim="800000"/>
            <a:headEnd/>
            <a:tailEnd/>
          </a:ln>
        </p:spPr>
        <p:txBody>
          <a:bodyPr/>
          <a:lstStyle/>
          <a:p>
            <a:fld id="{9E1B37A7-FD70-4BA6-96A0-22010F4E3C7E}"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CDD9926C-9BC3-4598-8804-DDB8FB7A5FD8}"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217A697C-DF1B-4297-8656-ED42F9F3B6A7}"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4011722C-6777-4447-82AE-7D5A1CD444EE}"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35266A07-68AC-410C-A6FF-FDEC257D7D9F}"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3B3D2941-D951-488C-BFDB-C72A456B9C79}"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5800" y="4419600"/>
            <a:ext cx="5610225" cy="4183062"/>
          </a:xfrm>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13CBB4EE-1437-4292-A743-387A8FC0316D}"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E646D771-A14B-4D19-8CD6-25F1E6AE7844}"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7E4E2920-0F2C-4BC3-9D02-349CDCFBF6BD}"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219200" y="685800"/>
            <a:ext cx="4645025" cy="348456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a:lstStyle/>
          <a:p>
            <a:fld id="{35C69423-A893-484E-82F6-B268F28343EE}"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A914C2B4-5D1D-44E2-98E3-6F421DB15160}"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E5E8DF4C-0804-49E1-901B-D6BDAE61A2AD}"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Slide Number Placeholder 3"/>
          <p:cNvSpPr>
            <a:spLocks noGrp="1"/>
          </p:cNvSpPr>
          <p:nvPr>
            <p:ph type="sldNum" sz="quarter" idx="5"/>
          </p:nvPr>
        </p:nvSpPr>
        <p:spPr bwMode="auto">
          <a:noFill/>
          <a:ln>
            <a:miter lim="800000"/>
            <a:headEnd/>
            <a:tailEnd/>
          </a:ln>
        </p:spPr>
        <p:txBody>
          <a:bodyPr/>
          <a:lstStyle/>
          <a:p>
            <a:fld id="{058EA2D8-50A1-42D4-A3A9-A9F04F1F0665}" type="slidenum">
              <a:rPr lang="en-US" altLang="en-US" smtClean="0"/>
              <a:pPr/>
              <a:t>6</a:t>
            </a:fld>
            <a:endParaRPr lang="en-US" altLang="en-US" smtClean="0"/>
          </a:p>
        </p:txBody>
      </p:sp>
      <p:sp>
        <p:nvSpPr>
          <p:cNvPr id="40964" name="Notes Placeholder 4"/>
          <p:cNvSpPr>
            <a:spLocks noGrp="1"/>
          </p:cNvSpPr>
          <p:nvPr>
            <p:ph type="body" sz="quarter" idx="1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0965" name="Notes Placeholder 5"/>
          <p:cNvSpPr>
            <a:spLocks noGrp="1"/>
          </p:cNvSpPr>
          <p:nvPr>
            <p:ph type="body" idx="1"/>
          </p:nvPr>
        </p:nvSpPr>
        <p:spPr bwMode="auto">
          <a:xfrm>
            <a:off x="700088" y="4414838"/>
            <a:ext cx="5610225" cy="80962"/>
          </a:xfrm>
          <a:noFill/>
        </p:spPr>
        <p:txBody>
          <a:bodyPr wrap="square" numCol="1" anchor="t" anchorCtr="0" compatLnSpc="1">
            <a:prstTxWarp prst="textNoShape">
              <a:avLst/>
            </a:prstTxWarp>
            <a:normAutofit fontScale="25000" lnSpcReduction="20000"/>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DD7751-0717-413A-AF13-9B1D8BBE0ADF}"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AE2EA3A-EB58-40B9-809D-0E361A2279ED}"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887538" y="698500"/>
            <a:ext cx="3235325" cy="2425700"/>
          </a:xfrm>
          <a:noFill/>
          <a:ln>
            <a:solidFill>
              <a:srgbClr val="000000"/>
            </a:solidFill>
            <a:miter lim="800000"/>
            <a:headEnd/>
            <a:tailEnd/>
          </a:ln>
        </p:spPr>
      </p:sp>
      <p:sp>
        <p:nvSpPr>
          <p:cNvPr id="3" name="Notes Placeholder 2"/>
          <p:cNvSpPr>
            <a:spLocks noGrp="1"/>
          </p:cNvSpPr>
          <p:nvPr>
            <p:ph type="body" idx="1"/>
          </p:nvPr>
        </p:nvSpPr>
        <p:spPr>
          <a:xfrm>
            <a:off x="700088" y="3276600"/>
            <a:ext cx="5610225" cy="5634038"/>
          </a:xfrm>
        </p:spPr>
        <p:txBody>
          <a:bodyPr>
            <a:normAutofit/>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43012" name="Slide Number Placeholder 3"/>
          <p:cNvSpPr>
            <a:spLocks noGrp="1"/>
          </p:cNvSpPr>
          <p:nvPr>
            <p:ph type="sldNum" sz="quarter" idx="5"/>
          </p:nvPr>
        </p:nvSpPr>
        <p:spPr bwMode="auto">
          <a:noFill/>
          <a:ln>
            <a:miter lim="800000"/>
            <a:headEnd/>
            <a:tailEnd/>
          </a:ln>
        </p:spPr>
        <p:txBody>
          <a:bodyPr/>
          <a:lstStyle/>
          <a:p>
            <a:fld id="{E61C6472-A377-4FAD-A4EE-6C4FE519F0FC}"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r>
              <a:rPr lang="en-US" smtClean="0"/>
              <a:t>9/15/2015</a:t>
            </a: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FCE37E18-BEAE-41F7-9416-976FD75C6F2E}"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95BC0E-5CAB-4A13-953E-82B78DC7565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2A0E4B-D030-4FA8-ABB2-70E883E01E8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E32254-D627-4A3A-928B-3E380958F2F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r>
              <a:rPr lang="en-US" smtClean="0"/>
              <a:t>9/15/2015</a:t>
            </a: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23A61889-72F2-4C13-8EC3-EE3BA21966D8}"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B7F4783-3E60-4DE3-9838-0395B409628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000E9D3-0FC6-4440-AE2F-AA2E906BB67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8438C9-24C3-42C6-96F3-1B4F8AC1C6F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smtClean="0"/>
              <a:t>9/15/2015</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75F8FB7-8972-486D-9608-CB218463CB1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r>
              <a:rPr lang="en-US" smtClean="0"/>
              <a:t>9/15/2015</a:t>
            </a: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5750F39-CA86-4296-A86C-B6FB8E57D97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r>
              <a:rPr lang="en-US" smtClean="0"/>
              <a:t>9/15/2015</a:t>
            </a: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29EC7993-1B27-4AE0-B2F0-C8B941C0F9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en-US" smtClean="0"/>
              <a:t>9/15/2015</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2B4067B6-4DAE-4E0E-83BD-64B0F9E522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695" r:id="rId2"/>
    <p:sldLayoutId id="2147483703" r:id="rId3"/>
    <p:sldLayoutId id="2147483696" r:id="rId4"/>
    <p:sldLayoutId id="2147483697" r:id="rId5"/>
    <p:sldLayoutId id="2147483698" r:id="rId6"/>
    <p:sldLayoutId id="2147483699" r:id="rId7"/>
    <p:sldLayoutId id="2147483704" r:id="rId8"/>
    <p:sldLayoutId id="2147483705" r:id="rId9"/>
    <p:sldLayoutId id="2147483700" r:id="rId10"/>
    <p:sldLayoutId id="2147483701" r:id="rId11"/>
  </p:sldLayoutIdLst>
  <p:hf sldNum="0"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TZ39_Q6McCFQHTgAodD6UJPg&amp;url=http://www.eventbrite.com/e/the-sylvia-centers-farm-to-table-benefit-dinner-tickets-4052563326&amp;psig=AFQjCNEQ88was1buNtF7hzYxUQ-ZBRSf2Q&amp;ust=1441842696175503"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mltnews.com/the-ins-and-outs-of-weekend-mlt-garage-sales/&amp;ei=3vtxVYK5Ho_boASZha7ABQ&amp;bvm=bv.95039771,d.cGU&amp;psig=AFQjCNFjXx51m_B5ZWOOooUvgHGw6P-ctA&amp;ust=143361979664006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00400"/>
            <a:ext cx="7467600" cy="2667000"/>
          </a:xfrm>
        </p:spPr>
        <p:txBody>
          <a:bodyPr>
            <a:normAutofit fontScale="25000" lnSpcReduction="20000"/>
          </a:bodyPr>
          <a:lstStyle/>
          <a:p>
            <a:pPr eaLnBrk="1" fontAlgn="auto" hangingPunct="1">
              <a:spcBef>
                <a:spcPts val="580"/>
              </a:spcBef>
              <a:spcAft>
                <a:spcPts val="0"/>
              </a:spcAft>
              <a:buFont typeface="Wingdings 2"/>
              <a:buNone/>
              <a:defRPr/>
            </a:pPr>
            <a:endParaRPr lang="en-US" dirty="0" smtClean="0"/>
          </a:p>
          <a:p>
            <a:pPr eaLnBrk="1" fontAlgn="auto" hangingPunct="1">
              <a:spcBef>
                <a:spcPts val="580"/>
              </a:spcBef>
              <a:spcAft>
                <a:spcPts val="0"/>
              </a:spcAft>
              <a:buFont typeface="Wingdings 2"/>
              <a:buNone/>
              <a:defRPr/>
            </a:pPr>
            <a:r>
              <a:rPr lang="en-US" sz="8000" dirty="0" smtClean="0">
                <a:solidFill>
                  <a:schemeClr val="tx1"/>
                </a:solidFill>
                <a:latin typeface="+mj-lt"/>
              </a:rPr>
              <a:t>Updating  the Permit Processing Framework </a:t>
            </a:r>
          </a:p>
          <a:p>
            <a:pPr eaLnBrk="1" fontAlgn="auto" hangingPunct="1">
              <a:spcBef>
                <a:spcPts val="580"/>
              </a:spcBef>
              <a:spcAft>
                <a:spcPts val="0"/>
              </a:spcAft>
              <a:buFont typeface="Wingdings 2"/>
              <a:buNone/>
              <a:defRPr/>
            </a:pPr>
            <a:r>
              <a:rPr lang="en-US" sz="8000" dirty="0" smtClean="0">
                <a:solidFill>
                  <a:schemeClr val="tx1"/>
                </a:solidFill>
                <a:latin typeface="+mj-lt"/>
              </a:rPr>
              <a:t>Agricultural Regulations </a:t>
            </a:r>
          </a:p>
          <a:p>
            <a:pPr eaLnBrk="1" fontAlgn="auto" hangingPunct="1">
              <a:spcBef>
                <a:spcPts val="580"/>
              </a:spcBef>
              <a:spcAft>
                <a:spcPts val="0"/>
              </a:spcAft>
              <a:buFont typeface="Wingdings 2"/>
              <a:buNone/>
              <a:defRPr/>
            </a:pPr>
            <a:r>
              <a:rPr lang="en-US" sz="8000" dirty="0" smtClean="0">
                <a:solidFill>
                  <a:schemeClr val="tx1"/>
                </a:solidFill>
                <a:latin typeface="+mj-lt"/>
              </a:rPr>
              <a:t>Wineries and Breweries</a:t>
            </a:r>
          </a:p>
          <a:p>
            <a:pPr eaLnBrk="1" fontAlgn="auto" hangingPunct="1">
              <a:spcBef>
                <a:spcPts val="580"/>
              </a:spcBef>
              <a:spcAft>
                <a:spcPts val="0"/>
              </a:spcAft>
              <a:buFont typeface="Wingdings 2"/>
              <a:buNone/>
              <a:defRPr/>
            </a:pPr>
            <a:r>
              <a:rPr lang="en-US" sz="8000" dirty="0" smtClean="0">
                <a:solidFill>
                  <a:schemeClr val="tx1"/>
                </a:solidFill>
                <a:latin typeface="+mj-lt"/>
              </a:rPr>
              <a:t>Temporary uses and structures</a:t>
            </a:r>
          </a:p>
          <a:p>
            <a:pPr eaLnBrk="1" fontAlgn="auto" hangingPunct="1">
              <a:spcBef>
                <a:spcPts val="580"/>
              </a:spcBef>
              <a:spcAft>
                <a:spcPts val="0"/>
              </a:spcAft>
              <a:buFont typeface="Wingdings 2"/>
              <a:buNone/>
              <a:defRPr/>
            </a:pPr>
            <a:r>
              <a:rPr lang="en-US" sz="8000" dirty="0" smtClean="0">
                <a:solidFill>
                  <a:schemeClr val="tx1"/>
                </a:solidFill>
                <a:latin typeface="+mj-lt"/>
              </a:rPr>
              <a:t>Limits to weddings on residential property</a:t>
            </a:r>
            <a:r>
              <a:rPr lang="en-US" sz="8000" dirty="0" smtClean="0">
                <a:latin typeface="+mj-lt"/>
              </a:rPr>
              <a:t> </a:t>
            </a:r>
          </a:p>
          <a:p>
            <a:pPr eaLnBrk="1" fontAlgn="auto" hangingPunct="1">
              <a:spcBef>
                <a:spcPts val="580"/>
              </a:spcBef>
              <a:spcAft>
                <a:spcPts val="0"/>
              </a:spcAft>
              <a:buFont typeface="Wingdings 2"/>
              <a:buNone/>
              <a:defRPr/>
            </a:pPr>
            <a:r>
              <a:rPr lang="en-US" sz="8000" dirty="0" smtClean="0">
                <a:solidFill>
                  <a:schemeClr val="tx1"/>
                </a:solidFill>
                <a:latin typeface="+mj-lt"/>
              </a:rPr>
              <a:t>Revisions to site standards for multi-family zone district</a:t>
            </a:r>
          </a:p>
          <a:p>
            <a:pPr eaLnBrk="1" fontAlgn="auto" hangingPunct="1">
              <a:spcBef>
                <a:spcPts val="580"/>
              </a:spcBef>
              <a:spcAft>
                <a:spcPts val="0"/>
              </a:spcAft>
              <a:buFont typeface="Wingdings 2"/>
              <a:buNone/>
              <a:defRPr/>
            </a:pPr>
            <a:r>
              <a:rPr lang="en-US" sz="8000" dirty="0" smtClean="0">
                <a:solidFill>
                  <a:schemeClr val="tx1"/>
                </a:solidFill>
                <a:latin typeface="+mj-lt"/>
              </a:rPr>
              <a:t>Revisions to permit process for accessory structures</a:t>
            </a:r>
          </a:p>
          <a:p>
            <a:pPr eaLnBrk="1" fontAlgn="auto" hangingPunct="1">
              <a:spcBef>
                <a:spcPts val="580"/>
              </a:spcBef>
              <a:spcAft>
                <a:spcPts val="0"/>
              </a:spcAft>
              <a:buFont typeface="Wingdings 2"/>
              <a:buNone/>
              <a:defRPr/>
            </a:pPr>
            <a:r>
              <a:rPr lang="en-US" sz="8000" dirty="0" smtClean="0">
                <a:latin typeface="+mj-lt"/>
              </a:rPr>
              <a:t> </a:t>
            </a:r>
          </a:p>
          <a:p>
            <a:pPr eaLnBrk="1" fontAlgn="auto" hangingPunct="1">
              <a:spcBef>
                <a:spcPts val="580"/>
              </a:spcBef>
              <a:spcAft>
                <a:spcPts val="0"/>
              </a:spcAft>
              <a:buFont typeface="Wingdings 2"/>
              <a:buNone/>
              <a:defRPr/>
            </a:pPr>
            <a:endParaRPr lang="en-US" sz="8000" dirty="0" smtClean="0">
              <a:latin typeface="+mj-lt"/>
            </a:endParaRPr>
          </a:p>
        </p:txBody>
      </p:sp>
      <p:sp>
        <p:nvSpPr>
          <p:cNvPr id="2" name="Title 1"/>
          <p:cNvSpPr>
            <a:spLocks noGrp="1"/>
          </p:cNvSpPr>
          <p:nvPr>
            <p:ph type="ctrTitle"/>
          </p:nvPr>
        </p:nvSpPr>
        <p:spPr>
          <a:xfrm>
            <a:off x="0" y="1600200"/>
            <a:ext cx="8229600" cy="1470025"/>
          </a:xfrm>
        </p:spPr>
        <p:txBody>
          <a:bodyPr>
            <a:normAutofit fontScale="90000"/>
          </a:bodyPr>
          <a:lstStyle/>
          <a:p>
            <a:pPr eaLnBrk="1" fontAlgn="auto" hangingPunct="1">
              <a:spcAft>
                <a:spcPts val="0"/>
              </a:spcAft>
              <a:defRPr/>
            </a:pPr>
            <a:r>
              <a:rPr dirty="0" smtClean="0"/>
              <a:t/>
            </a:r>
            <a:br>
              <a:rPr dirty="0" smtClean="0"/>
            </a:br>
            <a:r>
              <a:rPr dirty="0" smtClean="0"/>
              <a:t>CODE MODERNIZATION PROPOSAL</a:t>
            </a:r>
            <a:br>
              <a:rPr dirty="0" smtClean="0"/>
            </a:br>
            <a:r>
              <a:rPr dirty="0" smtClean="0"/>
              <a:t>Overview for Community Meetings</a:t>
            </a:r>
            <a:br>
              <a:rPr dirty="0" smtClean="0"/>
            </a:br>
            <a:endParaRPr dirty="0"/>
          </a:p>
        </p:txBody>
      </p:sp>
      <p:sp>
        <p:nvSpPr>
          <p:cNvPr id="4" name="Date Placeholder 3"/>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579438"/>
          </a:xfrm>
        </p:spPr>
        <p:txBody>
          <a:bodyPr>
            <a:normAutofit fontScale="90000"/>
          </a:bodyPr>
          <a:lstStyle/>
          <a:p>
            <a:pPr eaLnBrk="1" fontAlgn="auto" hangingPunct="1">
              <a:spcAft>
                <a:spcPts val="0"/>
              </a:spcAft>
              <a:defRPr/>
            </a:pPr>
            <a:r>
              <a:rPr lang="en-US" sz="3200" dirty="0" smtClean="0"/>
              <a:t>Proposal Implements “Measure J” Policies</a:t>
            </a:r>
            <a:endParaRPr lang="en-US" sz="3200" dirty="0"/>
          </a:p>
        </p:txBody>
      </p:sp>
      <p:sp>
        <p:nvSpPr>
          <p:cNvPr id="3" name="Content Placeholder 2"/>
          <p:cNvSpPr>
            <a:spLocks noGrp="1"/>
          </p:cNvSpPr>
          <p:nvPr>
            <p:ph sz="quarter" idx="1"/>
          </p:nvPr>
        </p:nvSpPr>
        <p:spPr>
          <a:xfrm>
            <a:off x="304800" y="1143000"/>
            <a:ext cx="8534400" cy="5562600"/>
          </a:xfrm>
        </p:spPr>
        <p:txBody>
          <a:bodyPr>
            <a:normAutofit fontScale="70000" lnSpcReduction="20000"/>
          </a:bodyPr>
          <a:lstStyle/>
          <a:p>
            <a:pPr marL="274320" indent="-274320" algn="just" eaLnBrk="1" fontAlgn="auto" hangingPunct="1">
              <a:spcBef>
                <a:spcPts val="580"/>
              </a:spcBef>
              <a:spcAft>
                <a:spcPts val="0"/>
              </a:spcAft>
              <a:buFont typeface="Wingdings 2"/>
              <a:buChar char=""/>
              <a:defRPr/>
            </a:pPr>
            <a:r>
              <a:rPr lang="en-US" sz="2400" b="1" dirty="0" smtClean="0">
                <a:latin typeface="+mj-lt"/>
              </a:rPr>
              <a:t>Text from Measure J (SCCC Chapter 17.01, Growth Management)</a:t>
            </a:r>
          </a:p>
          <a:p>
            <a:pPr marL="274320" indent="-274320" algn="just" eaLnBrk="1" fontAlgn="auto" hangingPunct="1">
              <a:spcBef>
                <a:spcPts val="580"/>
              </a:spcBef>
              <a:spcAft>
                <a:spcPts val="0"/>
              </a:spcAft>
              <a:buFont typeface="Wingdings 2"/>
              <a:buChar char=""/>
              <a:defRPr/>
            </a:pPr>
            <a:endParaRPr lang="en-US" sz="2400" b="1" dirty="0" smtClean="0">
              <a:latin typeface="+mj-lt"/>
            </a:endParaRPr>
          </a:p>
          <a:p>
            <a:pPr marL="548640" lvl="1" eaLnBrk="1" fontAlgn="auto" hangingPunct="1">
              <a:spcBef>
                <a:spcPts val="370"/>
              </a:spcBef>
              <a:spcAft>
                <a:spcPts val="0"/>
              </a:spcAft>
              <a:buFont typeface="Wingdings 2"/>
              <a:buChar char=""/>
              <a:defRPr/>
            </a:pPr>
            <a:r>
              <a:rPr lang="en-US" sz="2600" dirty="0" smtClean="0">
                <a:latin typeface="+mj-lt"/>
              </a:rPr>
              <a:t>Findings. “Loss of Agricultural Lands. The County possesses significant agricultural lands, including prime agricultural lands, and agricultural lands which, while not defined as “prime,” are economically productive or potentially economically productive. Such agricultural lands are a local, State and national resource, which should be preserved. These agricultural lands are being lost to development, and the </a:t>
            </a:r>
            <a:r>
              <a:rPr lang="en-US" sz="2600" b="1" dirty="0" smtClean="0">
                <a:latin typeface="+mj-lt"/>
              </a:rPr>
              <a:t>continued viability of commercial agriculture in Santa Cruz County is threatened by rapid population growth and inappropriately placed development.”</a:t>
            </a:r>
          </a:p>
          <a:p>
            <a:pPr marL="274320" indent="-274320" algn="just" eaLnBrk="1" fontAlgn="auto" hangingPunct="1">
              <a:spcBef>
                <a:spcPts val="580"/>
              </a:spcBef>
              <a:spcAft>
                <a:spcPts val="0"/>
              </a:spcAft>
              <a:buFont typeface="Wingdings 2"/>
              <a:buChar char=""/>
              <a:defRPr/>
            </a:pPr>
            <a:endParaRPr lang="en-US" dirty="0" smtClean="0">
              <a:latin typeface="+mj-lt"/>
            </a:endParaRPr>
          </a:p>
          <a:p>
            <a:pPr marL="548640" lvl="1" eaLnBrk="1" fontAlgn="auto" hangingPunct="1">
              <a:spcBef>
                <a:spcPts val="370"/>
              </a:spcBef>
              <a:spcAft>
                <a:spcPts val="0"/>
              </a:spcAft>
              <a:buFont typeface="Wingdings 2"/>
              <a:buChar char=""/>
              <a:defRPr/>
            </a:pPr>
            <a:r>
              <a:rPr lang="en-US" sz="2600" dirty="0" smtClean="0">
                <a:latin typeface="+mj-lt"/>
              </a:rPr>
              <a:t>“Preserve Agricultural Lands. It shall be the policy of Santa Cruz County that </a:t>
            </a:r>
            <a:r>
              <a:rPr lang="en-US" sz="2600" b="1" dirty="0" smtClean="0">
                <a:latin typeface="+mj-lt"/>
              </a:rPr>
              <a:t>prime agricultural lands and lands which are economically productive when used for agriculture shall be preserved for agricultural use.”</a:t>
            </a:r>
          </a:p>
          <a:p>
            <a:pPr marL="548640" lvl="1" algn="just" eaLnBrk="1" fontAlgn="auto" hangingPunct="1">
              <a:spcBef>
                <a:spcPts val="370"/>
              </a:spcBef>
              <a:spcAft>
                <a:spcPts val="0"/>
              </a:spcAft>
              <a:buFont typeface="Wingdings 2"/>
              <a:buChar char=""/>
              <a:defRPr/>
            </a:pPr>
            <a:endParaRPr lang="en-US" dirty="0" smtClean="0"/>
          </a:p>
          <a:p>
            <a:pPr marL="274320" indent="-274320" algn="just" eaLnBrk="1" fontAlgn="auto" hangingPunct="1">
              <a:spcBef>
                <a:spcPts val="580"/>
              </a:spcBef>
              <a:spcAft>
                <a:spcPts val="0"/>
              </a:spcAft>
              <a:buFont typeface="Wingdings 2"/>
              <a:buChar char=""/>
              <a:defRPr/>
            </a:pPr>
            <a:r>
              <a:rPr lang="en-US" b="1" dirty="0" smtClean="0">
                <a:latin typeface="+mj-lt"/>
              </a:rPr>
              <a:t>Agricultural update implements Measure J:</a:t>
            </a:r>
          </a:p>
          <a:p>
            <a:pPr marL="548640" lvl="1" algn="just" eaLnBrk="1" fontAlgn="auto" hangingPunct="1">
              <a:spcBef>
                <a:spcPts val="370"/>
              </a:spcBef>
              <a:spcAft>
                <a:spcPts val="0"/>
              </a:spcAft>
              <a:buFont typeface="Wingdings 2"/>
              <a:buChar char=""/>
              <a:defRPr/>
            </a:pPr>
            <a:r>
              <a:rPr lang="en-US" sz="2600" dirty="0" smtClean="0">
                <a:latin typeface="+mj-lt"/>
              </a:rPr>
              <a:t>Updated regulations to support viable local agriculture, as identified by the </a:t>
            </a:r>
          </a:p>
          <a:p>
            <a:pPr marL="548640" lvl="1" algn="just" eaLnBrk="1" fontAlgn="auto" hangingPunct="1">
              <a:spcBef>
                <a:spcPts val="370"/>
              </a:spcBef>
              <a:spcAft>
                <a:spcPts val="0"/>
              </a:spcAft>
              <a:buNone/>
              <a:defRPr/>
            </a:pPr>
            <a:r>
              <a:rPr lang="en-US" sz="2600" dirty="0" smtClean="0">
                <a:latin typeface="+mj-lt"/>
              </a:rPr>
              <a:t>	Farm Bureau</a:t>
            </a:r>
          </a:p>
          <a:p>
            <a:pPr marL="548640" lvl="1" algn="just" eaLnBrk="1" fontAlgn="auto" hangingPunct="1">
              <a:spcBef>
                <a:spcPts val="370"/>
              </a:spcBef>
              <a:spcAft>
                <a:spcPts val="0"/>
              </a:spcAft>
              <a:buFont typeface="Wingdings 2"/>
              <a:buChar char=""/>
              <a:defRPr/>
            </a:pPr>
            <a:r>
              <a:rPr lang="en-US" sz="2600" dirty="0" smtClean="0">
                <a:latin typeface="+mj-lt"/>
              </a:rPr>
              <a:t>Maintains existing restrictions against converting agricultural land to other uses (residential or commercial) to protect farmland</a:t>
            </a:r>
          </a:p>
          <a:p>
            <a:pPr marL="548640" lvl="1" algn="just" eaLnBrk="1" fontAlgn="auto" hangingPunct="1">
              <a:spcBef>
                <a:spcPts val="370"/>
              </a:spcBef>
              <a:spcAft>
                <a:spcPts val="0"/>
              </a:spcAft>
              <a:buFont typeface="Wingdings 2"/>
              <a:buChar char=""/>
              <a:defRPr/>
            </a:pPr>
            <a:r>
              <a:rPr lang="en-US" sz="2600" dirty="0" smtClean="0">
                <a:latin typeface="+mj-lt"/>
              </a:rPr>
              <a:t>Continues to prohibit subdivisions on CA land for non–agricultural purposes </a:t>
            </a:r>
          </a:p>
          <a:p>
            <a:pPr marL="548640" lvl="1" algn="just" eaLnBrk="1" fontAlgn="auto" hangingPunct="1">
              <a:spcBef>
                <a:spcPts val="370"/>
              </a:spcBef>
              <a:spcAft>
                <a:spcPts val="0"/>
              </a:spcAft>
              <a:buFont typeface="Wingdings 2"/>
              <a:buChar char=""/>
              <a:defRPr/>
            </a:pPr>
            <a:r>
              <a:rPr lang="en-US" sz="2600" dirty="0" smtClean="0">
                <a:latin typeface="+mj-lt"/>
              </a:rPr>
              <a:t>Preserves agricultural land thru </a:t>
            </a:r>
            <a:r>
              <a:rPr lang="en-US" sz="2600" dirty="0" err="1" smtClean="0">
                <a:latin typeface="+mj-lt"/>
              </a:rPr>
              <a:t>siting</a:t>
            </a:r>
            <a:r>
              <a:rPr lang="en-US" sz="2600" dirty="0" smtClean="0">
                <a:latin typeface="+mj-lt"/>
              </a:rPr>
              <a:t> requirements, discretionary permits. </a:t>
            </a:r>
          </a:p>
          <a:p>
            <a:pPr marL="548640" lvl="1" algn="just" eaLnBrk="1" fontAlgn="auto" hangingPunct="1">
              <a:spcBef>
                <a:spcPts val="370"/>
              </a:spcBef>
              <a:spcAft>
                <a:spcPts val="0"/>
              </a:spcAft>
              <a:buFont typeface="Wingdings 2"/>
              <a:buChar char=""/>
              <a:defRPr/>
            </a:pPr>
            <a:endParaRPr lang="en-US" sz="2300"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
        <p:nvSpPr>
          <p:cNvPr id="14340" name="TextBox 3"/>
          <p:cNvSpPr txBox="1">
            <a:spLocks noChangeArrowheads="1"/>
          </p:cNvSpPr>
          <p:nvPr/>
        </p:nvSpPr>
        <p:spPr bwMode="auto">
          <a:xfrm>
            <a:off x="152400" y="152400"/>
            <a:ext cx="1447800" cy="338138"/>
          </a:xfrm>
          <a:prstGeom prst="rect">
            <a:avLst/>
          </a:prstGeom>
          <a:noFill/>
          <a:ln w="9525">
            <a:noFill/>
            <a:miter lim="800000"/>
            <a:headEnd/>
            <a:tailEnd/>
          </a:ln>
        </p:spPr>
        <p:txBody>
          <a:bodyPr>
            <a:spAutoFit/>
          </a:bodyPr>
          <a:lstStyle/>
          <a:p>
            <a:pPr eaLnBrk="0" hangingPunct="0"/>
            <a:r>
              <a:rPr lang="en-US" sz="1600">
                <a:solidFill>
                  <a:srgbClr val="00B050"/>
                </a:solidFill>
                <a:latin typeface="Arial Rounded MT Bold" pitchFamily="34" charset="0"/>
              </a:rPr>
              <a:t>Agriculture</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533400"/>
          </a:xfrm>
        </p:spPr>
        <p:txBody>
          <a:bodyPr>
            <a:normAutofit fontScale="90000"/>
          </a:bodyPr>
          <a:lstStyle/>
          <a:p>
            <a:pPr algn="ctr" eaLnBrk="1" fontAlgn="auto" hangingPunct="1">
              <a:spcAft>
                <a:spcPts val="0"/>
              </a:spcAft>
              <a:defRPr/>
            </a:pP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3600" b="1" dirty="0" smtClean="0"/>
              <a:t>Modern Uses Added In Agricultural Districts</a:t>
            </a:r>
            <a:endParaRPr lang="en-US" sz="3600" b="1" dirty="0"/>
          </a:p>
        </p:txBody>
      </p:sp>
      <p:sp>
        <p:nvSpPr>
          <p:cNvPr id="15363" name="Text Placeholder 5"/>
          <p:cNvSpPr txBox="1">
            <a:spLocks/>
          </p:cNvSpPr>
          <p:nvPr/>
        </p:nvSpPr>
        <p:spPr bwMode="auto">
          <a:xfrm>
            <a:off x="5334000" y="4495800"/>
            <a:ext cx="2667000" cy="1447800"/>
          </a:xfrm>
          <a:prstGeom prst="rect">
            <a:avLst/>
          </a:prstGeom>
          <a:noFill/>
          <a:ln w="9525">
            <a:noFill/>
            <a:miter lim="800000"/>
            <a:headEnd/>
            <a:tailEnd/>
          </a:ln>
        </p:spPr>
        <p:txBody>
          <a:bodyPr/>
          <a:lstStyle/>
          <a:p>
            <a:pPr>
              <a:spcAft>
                <a:spcPts val="400"/>
              </a:spcAft>
              <a:buFont typeface="Arial" charset="0"/>
              <a:buNone/>
            </a:pPr>
            <a:endParaRPr lang="en-US" altLang="en-US" sz="2000" b="1"/>
          </a:p>
        </p:txBody>
      </p:sp>
      <p:pic>
        <p:nvPicPr>
          <p:cNvPr id="15364" name="Picture 2" descr="https://evbdn.eventbrite.com/s3-s3/eventlogos/15668219/ast5090.jpg">
            <a:hlinkClick r:id="rId3"/>
          </p:cNvPr>
          <p:cNvPicPr>
            <a:picLocks noChangeAspect="1" noChangeArrowheads="1"/>
          </p:cNvPicPr>
          <p:nvPr/>
        </p:nvPicPr>
        <p:blipFill>
          <a:blip r:embed="rId4" cstate="print"/>
          <a:srcRect t="9888"/>
          <a:stretch>
            <a:fillRect/>
          </a:stretch>
        </p:blipFill>
        <p:spPr bwMode="auto">
          <a:xfrm>
            <a:off x="2209800" y="990600"/>
            <a:ext cx="4724400" cy="2778125"/>
          </a:xfrm>
          <a:prstGeom prst="rect">
            <a:avLst/>
          </a:prstGeom>
          <a:noFill/>
          <a:ln w="9525">
            <a:noFill/>
            <a:miter lim="800000"/>
            <a:headEnd/>
            <a:tailEnd/>
          </a:ln>
        </p:spPr>
      </p:pic>
      <p:sp>
        <p:nvSpPr>
          <p:cNvPr id="15365" name="TextBox 6"/>
          <p:cNvSpPr txBox="1">
            <a:spLocks noChangeArrowheads="1"/>
          </p:cNvSpPr>
          <p:nvPr/>
        </p:nvSpPr>
        <p:spPr bwMode="auto">
          <a:xfrm>
            <a:off x="228600" y="228600"/>
            <a:ext cx="1371600" cy="338138"/>
          </a:xfrm>
          <a:prstGeom prst="rect">
            <a:avLst/>
          </a:prstGeom>
          <a:noFill/>
          <a:ln w="9525">
            <a:noFill/>
            <a:miter lim="800000"/>
            <a:headEnd/>
            <a:tailEnd/>
          </a:ln>
        </p:spPr>
        <p:txBody>
          <a:bodyPr>
            <a:spAutoFit/>
          </a:bodyPr>
          <a:lstStyle/>
          <a:p>
            <a:pPr eaLnBrk="0" hangingPunct="0"/>
            <a:r>
              <a:rPr lang="en-US" sz="1600">
                <a:solidFill>
                  <a:srgbClr val="00B050"/>
                </a:solidFill>
                <a:latin typeface="Arial Rounded MT Bold" pitchFamily="34" charset="0"/>
              </a:rPr>
              <a:t>Agriculture</a:t>
            </a:r>
          </a:p>
        </p:txBody>
      </p:sp>
      <p:sp>
        <p:nvSpPr>
          <p:cNvPr id="8" name="Content Placeholder 2"/>
          <p:cNvSpPr>
            <a:spLocks noGrp="1"/>
          </p:cNvSpPr>
          <p:nvPr>
            <p:ph sz="quarter" idx="1"/>
          </p:nvPr>
        </p:nvSpPr>
        <p:spPr>
          <a:xfrm>
            <a:off x="304800" y="3886200"/>
            <a:ext cx="8534400" cy="2743200"/>
          </a:xfrm>
        </p:spPr>
        <p:txBody>
          <a:bodyPr>
            <a:normAutofit fontScale="92500" lnSpcReduction="10000"/>
          </a:bodyPr>
          <a:lstStyle/>
          <a:p>
            <a:pPr marL="274320" indent="-274320" algn="just" eaLnBrk="1" fontAlgn="auto" hangingPunct="1">
              <a:spcBef>
                <a:spcPts val="580"/>
              </a:spcBef>
              <a:spcAft>
                <a:spcPts val="0"/>
              </a:spcAft>
              <a:buFont typeface="Wingdings 2"/>
              <a:buChar char=""/>
              <a:defRPr/>
            </a:pPr>
            <a:r>
              <a:rPr lang="en-US" sz="2300" b="1" dirty="0" err="1" smtClean="0">
                <a:latin typeface="+mj-lt"/>
              </a:rPr>
              <a:t>Agritourism</a:t>
            </a:r>
            <a:r>
              <a:rPr lang="en-US" sz="2300" b="1" dirty="0" smtClean="0">
                <a:latin typeface="+mj-lt"/>
              </a:rPr>
              <a:t> and Education</a:t>
            </a:r>
            <a:r>
              <a:rPr lang="en-US" sz="2300" dirty="0" smtClean="0">
                <a:latin typeface="+mj-lt"/>
              </a:rPr>
              <a:t> (such as farm dinners, school visits)</a:t>
            </a:r>
          </a:p>
          <a:p>
            <a:pPr marL="274320" indent="-274320" algn="just" eaLnBrk="1" fontAlgn="auto" hangingPunct="1">
              <a:spcBef>
                <a:spcPts val="580"/>
              </a:spcBef>
              <a:spcAft>
                <a:spcPts val="0"/>
              </a:spcAft>
              <a:buFont typeface="Wingdings 2"/>
              <a:buChar char=""/>
              <a:defRPr/>
            </a:pPr>
            <a:r>
              <a:rPr lang="en-US" sz="2300" b="1" dirty="0" smtClean="0">
                <a:latin typeface="+mj-lt"/>
              </a:rPr>
              <a:t>Produce markets</a:t>
            </a:r>
            <a:r>
              <a:rPr lang="en-US" sz="2300" dirty="0" smtClean="0">
                <a:latin typeface="+mj-lt"/>
              </a:rPr>
              <a:t> (subject to discretionary permit, local inventory requirement, and size limit)</a:t>
            </a:r>
          </a:p>
          <a:p>
            <a:pPr marL="274320" indent="-274320" algn="just" eaLnBrk="1" fontAlgn="auto" hangingPunct="1">
              <a:spcBef>
                <a:spcPts val="580"/>
              </a:spcBef>
              <a:spcAft>
                <a:spcPts val="0"/>
              </a:spcAft>
              <a:buFont typeface="Wingdings 2"/>
              <a:buChar char=""/>
              <a:defRPr/>
            </a:pPr>
            <a:r>
              <a:rPr lang="en-US" sz="2300" b="1" dirty="0" err="1" smtClean="0">
                <a:latin typeface="+mj-lt"/>
              </a:rPr>
              <a:t>Farmstay</a:t>
            </a:r>
            <a:r>
              <a:rPr lang="en-US" sz="2300" b="1" dirty="0" smtClean="0">
                <a:latin typeface="+mj-lt"/>
              </a:rPr>
              <a:t>/</a:t>
            </a:r>
            <a:r>
              <a:rPr lang="en-US" sz="2300" b="1" dirty="0" err="1" smtClean="0">
                <a:latin typeface="+mj-lt"/>
              </a:rPr>
              <a:t>Homestay</a:t>
            </a:r>
            <a:r>
              <a:rPr lang="en-US" sz="2300" dirty="0" smtClean="0">
                <a:latin typeface="+mj-lt"/>
              </a:rPr>
              <a:t> (up to 6 guest rooms in residential buildings that are already allowed by the code, criteria to prevent “motels”)</a:t>
            </a:r>
          </a:p>
          <a:p>
            <a:pPr marL="274320" indent="-274320" algn="just" eaLnBrk="1" fontAlgn="auto" hangingPunct="1">
              <a:spcBef>
                <a:spcPts val="580"/>
              </a:spcBef>
              <a:spcAft>
                <a:spcPts val="0"/>
              </a:spcAft>
              <a:buFont typeface="Wingdings 2"/>
              <a:buChar char=""/>
              <a:defRPr/>
            </a:pPr>
            <a:r>
              <a:rPr lang="en-US" sz="2300" b="1" dirty="0" smtClean="0">
                <a:latin typeface="+mj-lt"/>
              </a:rPr>
              <a:t>Research and Development</a:t>
            </a:r>
            <a:r>
              <a:rPr lang="en-US" sz="2300" dirty="0" smtClean="0">
                <a:latin typeface="+mj-lt"/>
              </a:rPr>
              <a:t> (ancillary to farming, subject to discretionary permit over 2500 sq ft, criteria to minimize disturbance and protect type I-III soil</a:t>
            </a:r>
            <a:endParaRPr lang="en-US" dirty="0"/>
          </a:p>
        </p:txBody>
      </p:sp>
      <p:sp>
        <p:nvSpPr>
          <p:cNvPr id="7" name="Date Placeholder 6"/>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43000" y="533400"/>
            <a:ext cx="6096000" cy="685800"/>
          </a:xfrm>
        </p:spPr>
        <p:txBody>
          <a:bodyPr/>
          <a:lstStyle/>
          <a:p>
            <a:pPr algn="ctr" eaLnBrk="1" hangingPunct="1"/>
            <a:r>
              <a:rPr lang="en-US" altLang="en-US" sz="3200" smtClean="0"/>
              <a:t>Additional Updates for Agriculture</a:t>
            </a:r>
          </a:p>
        </p:txBody>
      </p:sp>
      <p:sp>
        <p:nvSpPr>
          <p:cNvPr id="3" name="Content Placeholder 2"/>
          <p:cNvSpPr>
            <a:spLocks noGrp="1"/>
          </p:cNvSpPr>
          <p:nvPr>
            <p:ph sz="quarter" idx="1"/>
          </p:nvPr>
        </p:nvSpPr>
        <p:spPr>
          <a:xfrm>
            <a:off x="838200" y="1143000"/>
            <a:ext cx="7772400" cy="4572000"/>
          </a:xfrm>
        </p:spPr>
        <p:txBody>
          <a:bodyPr>
            <a:normAutofit lnSpcReduction="10000"/>
          </a:bodyPr>
          <a:lstStyle/>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r>
              <a:rPr lang="en-US" sz="1900" dirty="0" smtClean="0">
                <a:latin typeface="+mj-lt"/>
              </a:rPr>
              <a:t>Incorporate State law that requires housing for agricultural employees to be treated as an agricultural use - up to 12 units/36 beds “by right.”</a:t>
            </a:r>
          </a:p>
          <a:p>
            <a:pPr marL="274320" indent="-274320" eaLnBrk="1" fontAlgn="auto" hangingPunct="1">
              <a:spcBef>
                <a:spcPts val="580"/>
              </a:spcBef>
              <a:spcAft>
                <a:spcPts val="0"/>
              </a:spcAft>
              <a:buFont typeface="Wingdings 2"/>
              <a:buChar char=""/>
              <a:defRPr/>
            </a:pPr>
            <a:r>
              <a:rPr lang="en-US" sz="1900" dirty="0" smtClean="0">
                <a:latin typeface="+mj-lt"/>
              </a:rPr>
              <a:t>Allow Consideration of &gt; 12 units/ 36 beds with discretionary permit and CEQA Review</a:t>
            </a:r>
          </a:p>
          <a:p>
            <a:pPr marL="548958" lvl="1" indent="-274320" eaLnBrk="1" fontAlgn="auto" hangingPunct="1">
              <a:spcBef>
                <a:spcPts val="580"/>
              </a:spcBef>
              <a:spcAft>
                <a:spcPts val="0"/>
              </a:spcAft>
              <a:buFont typeface="Wingdings 2"/>
              <a:buChar char=""/>
              <a:defRPr/>
            </a:pPr>
            <a:r>
              <a:rPr lang="en-US" sz="1700" dirty="0" smtClean="0">
                <a:latin typeface="+mj-lt"/>
              </a:rPr>
              <a:t>Subject to Planning Commission public hearing, </a:t>
            </a:r>
            <a:r>
              <a:rPr lang="en-US" sz="1700" dirty="0" err="1" smtClean="0">
                <a:latin typeface="+mj-lt"/>
              </a:rPr>
              <a:t>siting</a:t>
            </a:r>
            <a:r>
              <a:rPr lang="en-US" sz="1700" dirty="0" smtClean="0">
                <a:latin typeface="+mj-lt"/>
              </a:rPr>
              <a:t> criteria, and limits on project size as needed to protect agricultural soils</a:t>
            </a:r>
            <a:endParaRPr lang="en-US" sz="1600" dirty="0" smtClean="0">
              <a:latin typeface="+mj-lt"/>
            </a:endParaRPr>
          </a:p>
          <a:p>
            <a:pPr marL="274320" indent="-274320" eaLnBrk="1" fontAlgn="auto" hangingPunct="1">
              <a:spcBef>
                <a:spcPts val="580"/>
              </a:spcBef>
              <a:spcAft>
                <a:spcPts val="0"/>
              </a:spcAft>
              <a:buFont typeface="Wingdings 2"/>
              <a:buChar char=""/>
              <a:defRPr/>
            </a:pPr>
            <a:r>
              <a:rPr lang="en-US" sz="1800" dirty="0" smtClean="0">
                <a:latin typeface="+mj-lt"/>
              </a:rPr>
              <a:t>Allow ADUs on CA  and A “by right”, as allowed throughout the County </a:t>
            </a:r>
            <a:r>
              <a:rPr lang="en-US" sz="1800" dirty="0" err="1" smtClean="0">
                <a:latin typeface="+mj-lt"/>
              </a:rPr>
              <a:t>wehre</a:t>
            </a:r>
            <a:r>
              <a:rPr lang="en-US" sz="1800" dirty="0" smtClean="0">
                <a:latin typeface="+mj-lt"/>
              </a:rPr>
              <a:t> there is a principal single family home</a:t>
            </a:r>
          </a:p>
          <a:p>
            <a:pPr marL="274320" indent="-274320" eaLnBrk="1" fontAlgn="auto" hangingPunct="1">
              <a:spcBef>
                <a:spcPts val="580"/>
              </a:spcBef>
              <a:spcAft>
                <a:spcPts val="0"/>
              </a:spcAft>
              <a:buFont typeface="Wingdings 2"/>
              <a:buChar char=""/>
              <a:defRPr/>
            </a:pPr>
            <a:r>
              <a:rPr lang="en-US" sz="1800" dirty="0" smtClean="0">
                <a:latin typeface="+mj-lt"/>
              </a:rPr>
              <a:t>Broaden the agricultural services and support activities allowed on CA and A, such as farm equipment repair, subject to discretionary permits and CEQA review, with criteria and findings to protect agricultural land, such as:  </a:t>
            </a:r>
          </a:p>
          <a:p>
            <a:pPr marL="548640" lvl="1" eaLnBrk="1" fontAlgn="auto" hangingPunct="1">
              <a:spcBef>
                <a:spcPts val="370"/>
              </a:spcBef>
              <a:spcAft>
                <a:spcPts val="0"/>
              </a:spcAft>
              <a:buFont typeface="Wingdings 2"/>
              <a:buChar char=""/>
              <a:defRPr/>
            </a:pPr>
            <a:r>
              <a:rPr lang="en-US" sz="1800" dirty="0" smtClean="0">
                <a:latin typeface="+mj-lt"/>
              </a:rPr>
              <a:t>Avoiding/minimizing disturbance of Type l-</a:t>
            </a:r>
            <a:r>
              <a:rPr lang="en-US" sz="1800" dirty="0" err="1" smtClean="0">
                <a:latin typeface="+mj-lt"/>
              </a:rPr>
              <a:t>lll</a:t>
            </a:r>
            <a:r>
              <a:rPr lang="en-US" sz="1800" dirty="0" smtClean="0">
                <a:latin typeface="+mj-lt"/>
              </a:rPr>
              <a:t> soil,</a:t>
            </a:r>
          </a:p>
          <a:p>
            <a:pPr marL="548640" lvl="1" eaLnBrk="1" fontAlgn="auto" hangingPunct="1">
              <a:spcBef>
                <a:spcPts val="370"/>
              </a:spcBef>
              <a:spcAft>
                <a:spcPts val="0"/>
              </a:spcAft>
              <a:buFont typeface="Wingdings 2"/>
              <a:buChar char=""/>
              <a:defRPr/>
            </a:pPr>
            <a:r>
              <a:rPr lang="en-US" sz="1800" dirty="0" smtClean="0">
                <a:latin typeface="+mj-lt"/>
              </a:rPr>
              <a:t>Alternatives </a:t>
            </a:r>
            <a:r>
              <a:rPr lang="en-US" sz="1800" dirty="0" err="1" smtClean="0">
                <a:latin typeface="+mj-lt"/>
              </a:rPr>
              <a:t>siting</a:t>
            </a:r>
            <a:r>
              <a:rPr lang="en-US" sz="1800" dirty="0" smtClean="0">
                <a:latin typeface="+mj-lt"/>
              </a:rPr>
              <a:t> analysis for larger projects</a:t>
            </a:r>
          </a:p>
          <a:p>
            <a:pPr marL="274320" indent="-274320" eaLnBrk="1" fontAlgn="auto" hangingPunct="1">
              <a:spcBef>
                <a:spcPts val="580"/>
              </a:spcBef>
              <a:spcAft>
                <a:spcPts val="0"/>
              </a:spcAft>
              <a:buFont typeface="Wingdings 2"/>
              <a:buChar char=""/>
              <a:defRPr/>
            </a:pPr>
            <a:r>
              <a:rPr lang="en-US" sz="1800" dirty="0" smtClean="0">
                <a:latin typeface="+mj-lt"/>
              </a:rPr>
              <a:t>Simplify greenhouse regulations</a:t>
            </a:r>
          </a:p>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endParaRPr lang="en-US" sz="2000"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
        <p:nvSpPr>
          <p:cNvPr id="16388" name="TextBox 3"/>
          <p:cNvSpPr txBox="1">
            <a:spLocks noChangeArrowheads="1"/>
          </p:cNvSpPr>
          <p:nvPr/>
        </p:nvSpPr>
        <p:spPr bwMode="auto">
          <a:xfrm>
            <a:off x="304800" y="228600"/>
            <a:ext cx="1371600" cy="338138"/>
          </a:xfrm>
          <a:prstGeom prst="rect">
            <a:avLst/>
          </a:prstGeom>
          <a:noFill/>
          <a:ln w="9525">
            <a:noFill/>
            <a:miter lim="800000"/>
            <a:headEnd/>
            <a:tailEnd/>
          </a:ln>
        </p:spPr>
        <p:txBody>
          <a:bodyPr>
            <a:spAutoFit/>
          </a:bodyPr>
          <a:lstStyle/>
          <a:p>
            <a:pPr eaLnBrk="0" hangingPunct="0"/>
            <a:r>
              <a:rPr lang="en-US" sz="1600" b="1">
                <a:solidFill>
                  <a:srgbClr val="00B050"/>
                </a:solidFill>
                <a:latin typeface="Arial Rounded MT Bold" pitchFamily="34" charset="0"/>
              </a:rPr>
              <a:t>Agriculture</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304800"/>
            <a:ext cx="8305800" cy="533400"/>
          </a:xfrm>
        </p:spPr>
        <p:txBody>
          <a:bodyPr/>
          <a:lstStyle/>
          <a:p>
            <a:pPr algn="ctr" eaLnBrk="1" hangingPunct="1"/>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smtClean="0"/>
              <a:t/>
            </a:r>
            <a:br>
              <a:rPr lang="en-US" altLang="en-US" sz="3200" smtClean="0"/>
            </a:br>
            <a:r>
              <a:rPr lang="en-US" altLang="en-US" sz="3200" b="1" smtClean="0"/>
              <a:t>Wineries And Breweries</a:t>
            </a:r>
          </a:p>
        </p:txBody>
      </p:sp>
      <p:pic>
        <p:nvPicPr>
          <p:cNvPr id="17411" name="Content Placeholder 6" descr="thCAS4F2WL.jpg"/>
          <p:cNvPicPr>
            <a:picLocks noGrp="1" noChangeAspect="1"/>
          </p:cNvPicPr>
          <p:nvPr>
            <p:ph sz="half" idx="2"/>
          </p:nvPr>
        </p:nvPicPr>
        <p:blipFill>
          <a:blip r:embed="rId3" cstate="print"/>
          <a:srcRect/>
          <a:stretch>
            <a:fillRect/>
          </a:stretch>
        </p:blipFill>
        <p:spPr>
          <a:xfrm>
            <a:off x="3143250" y="914400"/>
            <a:ext cx="4572000" cy="3657600"/>
          </a:xfrm>
        </p:spPr>
      </p:pic>
      <p:sp>
        <p:nvSpPr>
          <p:cNvPr id="5" name="TextBox 4"/>
          <p:cNvSpPr txBox="1"/>
          <p:nvPr/>
        </p:nvSpPr>
        <p:spPr>
          <a:xfrm>
            <a:off x="152400" y="838200"/>
            <a:ext cx="3048000" cy="3724275"/>
          </a:xfrm>
          <a:prstGeom prst="rect">
            <a:avLst/>
          </a:prstGeom>
          <a:noFill/>
        </p:spPr>
        <p:txBody>
          <a:bodyPr>
            <a:spAutoFit/>
          </a:bodyPr>
          <a:lstStyle/>
          <a:p>
            <a:pPr fontAlgn="auto">
              <a:spcBef>
                <a:spcPts val="0"/>
              </a:spcBef>
              <a:spcAft>
                <a:spcPts val="0"/>
              </a:spcAft>
              <a:defRPr/>
            </a:pPr>
            <a:r>
              <a:rPr lang="en-US" sz="2400" b="1" dirty="0">
                <a:latin typeface="+mj-lt"/>
                <a:cs typeface="+mn-cs"/>
              </a:rPr>
              <a:t>Issue with Current regulations:</a:t>
            </a:r>
          </a:p>
          <a:p>
            <a:pPr fontAlgn="auto">
              <a:spcBef>
                <a:spcPts val="0"/>
              </a:spcBef>
              <a:spcAft>
                <a:spcPts val="0"/>
              </a:spcAft>
              <a:defRPr/>
            </a:pPr>
            <a:endParaRPr lang="en-US" sz="1400" dirty="0">
              <a:latin typeface="+mj-lt"/>
              <a:cs typeface="+mn-cs"/>
            </a:endParaRPr>
          </a:p>
          <a:p>
            <a:pPr fontAlgn="auto">
              <a:spcBef>
                <a:spcPts val="0"/>
              </a:spcBef>
              <a:spcAft>
                <a:spcPts val="0"/>
              </a:spcAft>
              <a:defRPr/>
            </a:pPr>
            <a:r>
              <a:rPr lang="en-US" sz="2000" dirty="0">
                <a:latin typeface="+mj-lt"/>
                <a:cs typeface="+mn-cs"/>
              </a:rPr>
              <a:t>Lack of standards for  wineries, especially for tastings and events, leads to varying outcomes.</a:t>
            </a:r>
          </a:p>
          <a:p>
            <a:pPr fontAlgn="auto">
              <a:spcBef>
                <a:spcPts val="0"/>
              </a:spcBef>
              <a:spcAft>
                <a:spcPts val="0"/>
              </a:spcAft>
              <a:defRPr/>
            </a:pPr>
            <a:endParaRPr lang="en-US" sz="1400" dirty="0">
              <a:latin typeface="+mj-lt"/>
              <a:cs typeface="+mn-cs"/>
            </a:endParaRPr>
          </a:p>
          <a:p>
            <a:pPr fontAlgn="auto">
              <a:spcBef>
                <a:spcPts val="0"/>
              </a:spcBef>
              <a:spcAft>
                <a:spcPts val="0"/>
              </a:spcAft>
              <a:defRPr/>
            </a:pPr>
            <a:r>
              <a:rPr lang="en-US" sz="2000" dirty="0">
                <a:latin typeface="+mj-lt"/>
                <a:cs typeface="+mn-cs"/>
              </a:rPr>
              <a:t>Standards for wine tastings are difficult to enforce.</a:t>
            </a:r>
          </a:p>
          <a:p>
            <a:pPr fontAlgn="auto">
              <a:spcBef>
                <a:spcPts val="0"/>
              </a:spcBef>
              <a:spcAft>
                <a:spcPts val="0"/>
              </a:spcAft>
              <a:buFont typeface="Arial" pitchFamily="34" charset="0"/>
              <a:buChar char="•"/>
              <a:defRPr/>
            </a:pPr>
            <a:endParaRPr lang="en-US" sz="2000" dirty="0">
              <a:latin typeface="+mj-lt"/>
              <a:cs typeface="+mn-cs"/>
            </a:endParaRPr>
          </a:p>
        </p:txBody>
      </p:sp>
      <p:sp>
        <p:nvSpPr>
          <p:cNvPr id="17413" name="TextBox 5"/>
          <p:cNvSpPr txBox="1">
            <a:spLocks noChangeArrowheads="1"/>
          </p:cNvSpPr>
          <p:nvPr/>
        </p:nvSpPr>
        <p:spPr bwMode="auto">
          <a:xfrm>
            <a:off x="228600" y="228600"/>
            <a:ext cx="1066800" cy="338138"/>
          </a:xfrm>
          <a:prstGeom prst="rect">
            <a:avLst/>
          </a:prstGeom>
          <a:noFill/>
          <a:ln w="9525">
            <a:noFill/>
            <a:miter lim="800000"/>
            <a:headEnd/>
            <a:tailEnd/>
          </a:ln>
        </p:spPr>
        <p:txBody>
          <a:bodyPr>
            <a:spAutoFit/>
          </a:bodyPr>
          <a:lstStyle/>
          <a:p>
            <a:pPr eaLnBrk="0" hangingPunct="0"/>
            <a:r>
              <a:rPr lang="en-US" sz="1600">
                <a:solidFill>
                  <a:srgbClr val="7030A0"/>
                </a:solidFill>
                <a:latin typeface="Arial Rounded MT Bold" pitchFamily="34" charset="0"/>
              </a:rPr>
              <a:t>Wineries</a:t>
            </a:r>
          </a:p>
        </p:txBody>
      </p:sp>
      <p:sp>
        <p:nvSpPr>
          <p:cNvPr id="7" name="Content Placeholder 2"/>
          <p:cNvSpPr>
            <a:spLocks noGrp="1"/>
          </p:cNvSpPr>
          <p:nvPr>
            <p:ph sz="quarter" idx="1"/>
          </p:nvPr>
        </p:nvSpPr>
        <p:spPr>
          <a:xfrm>
            <a:off x="228600" y="4876800"/>
            <a:ext cx="8458200" cy="1676400"/>
          </a:xfrm>
        </p:spPr>
        <p:txBody>
          <a:bodyPr>
            <a:normAutofit fontScale="92500" lnSpcReduction="10000"/>
          </a:bodyPr>
          <a:lstStyle/>
          <a:p>
            <a:pPr marL="274320" indent="-274320" eaLnBrk="1" fontAlgn="auto" hangingPunct="1">
              <a:spcBef>
                <a:spcPts val="580"/>
              </a:spcBef>
              <a:spcAft>
                <a:spcPts val="0"/>
              </a:spcAft>
              <a:buFont typeface="Wingdings 2" pitchFamily="18" charset="2"/>
              <a:buNone/>
              <a:defRPr/>
            </a:pPr>
            <a:r>
              <a:rPr lang="en-US" b="1" dirty="0" smtClean="0">
                <a:latin typeface="+mj-lt"/>
              </a:rPr>
              <a:t>Goals of revised regulations:</a:t>
            </a:r>
          </a:p>
          <a:p>
            <a:pPr marL="274320" indent="-274320" eaLnBrk="1" fontAlgn="auto" hangingPunct="1">
              <a:spcBef>
                <a:spcPts val="580"/>
              </a:spcBef>
              <a:spcAft>
                <a:spcPts val="0"/>
              </a:spcAft>
              <a:buFont typeface="Wingdings 2"/>
              <a:buChar char=""/>
              <a:defRPr/>
            </a:pPr>
            <a:r>
              <a:rPr lang="en-US" sz="2200" dirty="0" smtClean="0">
                <a:latin typeface="+mj-lt"/>
              </a:rPr>
              <a:t>Provide standards in code to support local wineries and breweries, allow on-site marketing necessary to many local operations</a:t>
            </a:r>
          </a:p>
          <a:p>
            <a:pPr marL="274320" indent="-274320" eaLnBrk="1" fontAlgn="auto" hangingPunct="1">
              <a:spcBef>
                <a:spcPts val="580"/>
              </a:spcBef>
              <a:spcAft>
                <a:spcPts val="0"/>
              </a:spcAft>
              <a:buFont typeface="Wingdings 2"/>
              <a:buChar char=""/>
              <a:defRPr/>
            </a:pPr>
            <a:r>
              <a:rPr lang="en-US" sz="2200" dirty="0" smtClean="0">
                <a:latin typeface="+mj-lt"/>
              </a:rPr>
              <a:t>Protect residential neighborhoods and agricultural land from potential impacts.</a:t>
            </a:r>
          </a:p>
          <a:p>
            <a:pPr marL="274320" indent="-274320" eaLnBrk="1" fontAlgn="auto" hangingPunct="1">
              <a:spcBef>
                <a:spcPts val="580"/>
              </a:spcBef>
              <a:spcAft>
                <a:spcPts val="0"/>
              </a:spcAft>
              <a:buFont typeface="Wingdings 2"/>
              <a:buChar char=""/>
              <a:defRPr/>
            </a:pPr>
            <a:endParaRPr lang="en-US" dirty="0"/>
          </a:p>
        </p:txBody>
      </p:sp>
      <p:sp>
        <p:nvSpPr>
          <p:cNvPr id="8" name="Date Placeholder 7"/>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685800"/>
            <a:ext cx="7924800" cy="731838"/>
          </a:xfrm>
        </p:spPr>
        <p:txBody>
          <a:bodyPr>
            <a:normAutofit fontScale="90000"/>
          </a:bodyPr>
          <a:lstStyle/>
          <a:p>
            <a:pPr eaLnBrk="1" fontAlgn="auto" hangingPunct="1">
              <a:spcAft>
                <a:spcPts val="0"/>
              </a:spcAft>
              <a:defRPr/>
            </a:pPr>
            <a:r>
              <a:rPr lang="en-US" altLang="en-US" sz="3600" dirty="0" smtClean="0"/>
              <a:t>Wineries and Breweries – Revised Standards</a:t>
            </a:r>
          </a:p>
        </p:txBody>
      </p:sp>
      <p:sp>
        <p:nvSpPr>
          <p:cNvPr id="3" name="Content Placeholder 2"/>
          <p:cNvSpPr>
            <a:spLocks noGrp="1"/>
          </p:cNvSpPr>
          <p:nvPr>
            <p:ph sz="quarter" idx="1"/>
          </p:nvPr>
        </p:nvSpPr>
        <p:spPr>
          <a:xfrm>
            <a:off x="914400" y="1524000"/>
            <a:ext cx="7772400" cy="4724400"/>
          </a:xfrm>
        </p:spPr>
        <p:txBody>
          <a:bodyPr>
            <a:normAutofit fontScale="70000" lnSpcReduction="20000"/>
          </a:bodyPr>
          <a:lstStyle/>
          <a:p>
            <a:pPr marL="274320" indent="-274320" eaLnBrk="1" fontAlgn="auto" hangingPunct="1">
              <a:spcBef>
                <a:spcPts val="580"/>
              </a:spcBef>
              <a:spcAft>
                <a:spcPts val="0"/>
              </a:spcAft>
              <a:buFont typeface="Wingdings 2"/>
              <a:buChar char=""/>
              <a:defRPr/>
            </a:pPr>
            <a:r>
              <a:rPr lang="en-US" dirty="0" smtClean="0"/>
              <a:t> </a:t>
            </a:r>
            <a:r>
              <a:rPr lang="en-US" dirty="0" smtClean="0">
                <a:latin typeface="+mj-lt"/>
              </a:rPr>
              <a:t>Continue to allow wineries in CA, A, RA and RR zonings*</a:t>
            </a:r>
          </a:p>
          <a:p>
            <a:pPr marL="274320" indent="-274320" eaLnBrk="1" fontAlgn="auto" hangingPunct="1">
              <a:spcBef>
                <a:spcPts val="580"/>
              </a:spcBef>
              <a:spcAft>
                <a:spcPts val="0"/>
              </a:spcAft>
              <a:buFont typeface="Wingdings 2"/>
              <a:buChar char=""/>
              <a:defRPr/>
            </a:pPr>
            <a:r>
              <a:rPr lang="en-US" dirty="0" smtClean="0">
                <a:latin typeface="+mj-lt"/>
              </a:rPr>
              <a:t>Continue to require discretionary permit for all new wineries</a:t>
            </a:r>
          </a:p>
          <a:p>
            <a:pPr marL="274320" indent="-274320" eaLnBrk="1" fontAlgn="auto" hangingPunct="1">
              <a:spcBef>
                <a:spcPts val="580"/>
              </a:spcBef>
              <a:spcAft>
                <a:spcPts val="0"/>
              </a:spcAft>
              <a:buFont typeface="Wingdings 2"/>
              <a:buChar char=""/>
              <a:defRPr/>
            </a:pPr>
            <a:r>
              <a:rPr lang="en-US" dirty="0" smtClean="0">
                <a:latin typeface="+mj-lt"/>
              </a:rPr>
              <a:t>New standards for promotional events, indoor and outdoor tasting, and other gatherings, subject to criteria and findings to standardize permit reviews</a:t>
            </a:r>
          </a:p>
          <a:p>
            <a:pPr marL="274320" indent="-274320" eaLnBrk="1" fontAlgn="auto" hangingPunct="1">
              <a:spcBef>
                <a:spcPts val="580"/>
              </a:spcBef>
              <a:spcAft>
                <a:spcPts val="0"/>
              </a:spcAft>
              <a:buFont typeface="Wingdings 2"/>
              <a:buChar char=""/>
              <a:defRPr/>
            </a:pPr>
            <a:r>
              <a:rPr lang="en-US" dirty="0" smtClean="0">
                <a:latin typeface="+mj-lt"/>
              </a:rPr>
              <a:t>Size of structures, number of events, numbers of guests, and music are addressed</a:t>
            </a:r>
          </a:p>
          <a:p>
            <a:pPr marL="274320" indent="-274320" eaLnBrk="1" fontAlgn="auto" hangingPunct="1">
              <a:spcBef>
                <a:spcPts val="580"/>
              </a:spcBef>
              <a:spcAft>
                <a:spcPts val="0"/>
              </a:spcAft>
              <a:buFont typeface="Wingdings 2"/>
              <a:buChar char=""/>
              <a:defRPr/>
            </a:pPr>
            <a:r>
              <a:rPr lang="en-US" dirty="0" smtClean="0">
                <a:latin typeface="+mj-lt"/>
              </a:rPr>
              <a:t>Special limits apply for wineries in the RA and RR zone districts, including event hours  and numbers of guests, to protect neighboring parcels</a:t>
            </a:r>
          </a:p>
          <a:p>
            <a:pPr marL="274320" indent="-274320" eaLnBrk="1" fontAlgn="auto" hangingPunct="1">
              <a:spcBef>
                <a:spcPts val="580"/>
              </a:spcBef>
              <a:spcAft>
                <a:spcPts val="0"/>
              </a:spcAft>
              <a:buFont typeface="Wingdings 2"/>
              <a:buChar char=""/>
              <a:defRPr/>
            </a:pPr>
            <a:r>
              <a:rPr lang="en-US" dirty="0" smtClean="0">
                <a:latin typeface="+mj-lt"/>
              </a:rPr>
              <a:t>On agricultural sites, winery or brewery must be secondary to agricultural use, and sited to protect agricultural soil</a:t>
            </a:r>
          </a:p>
          <a:p>
            <a:pPr marL="274320" indent="-274320" eaLnBrk="1" fontAlgn="auto" hangingPunct="1">
              <a:spcBef>
                <a:spcPts val="580"/>
              </a:spcBef>
              <a:spcAft>
                <a:spcPts val="0"/>
              </a:spcAft>
              <a:buFont typeface="Wingdings 2"/>
              <a:buChar char=""/>
              <a:defRPr/>
            </a:pPr>
            <a:r>
              <a:rPr lang="en-US" dirty="0" smtClean="0">
                <a:latin typeface="+mj-lt"/>
              </a:rPr>
              <a:t>Permit with neighborhood notice required for outdoor amplified music </a:t>
            </a:r>
          </a:p>
          <a:p>
            <a:pPr marL="274320" indent="-274320" eaLnBrk="1" fontAlgn="auto" hangingPunct="1">
              <a:spcBef>
                <a:spcPts val="580"/>
              </a:spcBef>
              <a:spcAft>
                <a:spcPts val="0"/>
              </a:spcAft>
              <a:buFont typeface="Wingdings 2"/>
              <a:buChar char=""/>
              <a:defRPr/>
            </a:pPr>
            <a:r>
              <a:rPr lang="en-US" dirty="0" smtClean="0">
                <a:latin typeface="+mj-lt"/>
              </a:rPr>
              <a:t>Weddings at wineries/ breweries require separate CUP approval, neighborhood meeting</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None/>
              <a:defRPr/>
            </a:pPr>
            <a:r>
              <a:rPr lang="en-US" dirty="0" smtClean="0"/>
              <a:t>* Also allowed in industrial, manufacturing and commercial zones</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18436" name="TextBox 3"/>
          <p:cNvSpPr txBox="1">
            <a:spLocks noChangeArrowheads="1"/>
          </p:cNvSpPr>
          <p:nvPr/>
        </p:nvSpPr>
        <p:spPr bwMode="auto">
          <a:xfrm>
            <a:off x="228600" y="228600"/>
            <a:ext cx="1066800" cy="338138"/>
          </a:xfrm>
          <a:prstGeom prst="rect">
            <a:avLst/>
          </a:prstGeom>
          <a:noFill/>
          <a:ln w="9525">
            <a:noFill/>
            <a:miter lim="800000"/>
            <a:headEnd/>
            <a:tailEnd/>
          </a:ln>
        </p:spPr>
        <p:txBody>
          <a:bodyPr>
            <a:spAutoFit/>
          </a:bodyPr>
          <a:lstStyle/>
          <a:p>
            <a:pPr eaLnBrk="0" hangingPunct="0"/>
            <a:r>
              <a:rPr lang="en-US" sz="1600">
                <a:solidFill>
                  <a:srgbClr val="7030A0"/>
                </a:solidFill>
                <a:latin typeface="Arial Rounded MT Bold" pitchFamily="34" charset="0"/>
              </a:rPr>
              <a:t>Wineries</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09600"/>
          <a:ext cx="8682039" cy="6155921"/>
        </p:xfrm>
        <a:graphic>
          <a:graphicData uri="http://schemas.openxmlformats.org/drawingml/2006/table">
            <a:tbl>
              <a:tblPr/>
              <a:tblGrid>
                <a:gridCol w="1667094"/>
                <a:gridCol w="2318992"/>
                <a:gridCol w="2318992"/>
                <a:gridCol w="2376961"/>
              </a:tblGrid>
              <a:tr h="488396">
                <a:tc gridSpan="4">
                  <a:txBody>
                    <a:bodyPr/>
                    <a:lstStyle/>
                    <a:p>
                      <a:pPr marL="0" marR="0" algn="ctr">
                        <a:lnSpc>
                          <a:spcPct val="115000"/>
                        </a:lnSpc>
                        <a:spcBef>
                          <a:spcPts val="0"/>
                        </a:spcBef>
                        <a:spcAft>
                          <a:spcPts val="0"/>
                        </a:spcAft>
                      </a:pPr>
                      <a:r>
                        <a:rPr lang="en-US" sz="2000" b="1" kern="1200" dirty="0" smtClean="0">
                          <a:solidFill>
                            <a:srgbClr val="000000"/>
                          </a:solidFill>
                          <a:latin typeface="+mj-lt"/>
                          <a:ea typeface="Cambria"/>
                          <a:cs typeface="Times New Roman"/>
                        </a:rPr>
                        <a:t>SUMMARY OF STANDARDS FOR WINERIES AND BREWERIES</a:t>
                      </a:r>
                      <a:endParaRPr lang="en-US" sz="2000" b="1"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1285">
                <a:tc>
                  <a:txBody>
                    <a:bodyPr/>
                    <a:lstStyle/>
                    <a:p>
                      <a:pPr marL="0" marR="0" algn="l">
                        <a:lnSpc>
                          <a:spcPct val="115000"/>
                        </a:lnSpc>
                        <a:spcBef>
                          <a:spcPts val="0"/>
                        </a:spcBef>
                        <a:spcAft>
                          <a:spcPts val="0"/>
                        </a:spcAft>
                      </a:pPr>
                      <a:r>
                        <a:rPr lang="en-US" sz="2000" b="1" kern="1200" dirty="0">
                          <a:solidFill>
                            <a:srgbClr val="000000"/>
                          </a:solidFill>
                          <a:latin typeface="+mj-lt"/>
                          <a:ea typeface="Cambria"/>
                          <a:cs typeface="Times New Roman"/>
                        </a:rPr>
                        <a:t>Size, </a:t>
                      </a:r>
                      <a:endParaRPr lang="en-US" sz="2000" b="1" kern="1200" dirty="0" smtClean="0">
                        <a:solidFill>
                          <a:srgbClr val="000000"/>
                        </a:solidFill>
                        <a:latin typeface="+mj-lt"/>
                        <a:ea typeface="Cambria"/>
                        <a:cs typeface="Times New Roman"/>
                      </a:endParaRPr>
                    </a:p>
                    <a:p>
                      <a:pPr marL="0" marR="0" algn="l">
                        <a:lnSpc>
                          <a:spcPct val="115000"/>
                        </a:lnSpc>
                        <a:spcBef>
                          <a:spcPts val="0"/>
                        </a:spcBef>
                        <a:spcAft>
                          <a:spcPts val="0"/>
                        </a:spcAft>
                      </a:pPr>
                      <a:r>
                        <a:rPr lang="en-US" sz="2000" b="1" kern="1200" dirty="0" smtClean="0">
                          <a:solidFill>
                            <a:srgbClr val="000000"/>
                          </a:solidFill>
                          <a:latin typeface="+mj-lt"/>
                          <a:ea typeface="Cambria"/>
                          <a:cs typeface="Times New Roman"/>
                        </a:rPr>
                        <a:t>based </a:t>
                      </a:r>
                      <a:r>
                        <a:rPr lang="en-US" sz="2000" b="1" kern="1200" dirty="0">
                          <a:solidFill>
                            <a:srgbClr val="000000"/>
                          </a:solidFill>
                          <a:latin typeface="+mj-lt"/>
                          <a:ea typeface="Cambria"/>
                          <a:cs typeface="Times New Roman"/>
                        </a:rPr>
                        <a:t>on </a:t>
                      </a:r>
                      <a:r>
                        <a:rPr lang="en-US" sz="2000" b="1" kern="1200" dirty="0" smtClean="0">
                          <a:solidFill>
                            <a:srgbClr val="000000"/>
                          </a:solidFill>
                          <a:latin typeface="+mj-lt"/>
                          <a:ea typeface="Cambria"/>
                          <a:cs typeface="Times New Roman"/>
                        </a:rPr>
                        <a:t>production</a:t>
                      </a: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Small</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Up to 10,000 gals, </a:t>
                      </a:r>
                      <a:endParaRPr lang="en-US" sz="2000" kern="1200" dirty="0" smtClean="0">
                        <a:solidFill>
                          <a:srgbClr val="1F497D"/>
                        </a:solidFill>
                        <a:latin typeface="+mj-lt"/>
                        <a:ea typeface="Cambria"/>
                        <a:cs typeface="Times New Roman"/>
                      </a:endParaRPr>
                    </a:p>
                    <a:p>
                      <a:pPr marL="0" marR="0" algn="ctr">
                        <a:lnSpc>
                          <a:spcPct val="115000"/>
                        </a:lnSpc>
                        <a:spcBef>
                          <a:spcPts val="0"/>
                        </a:spcBef>
                        <a:spcAft>
                          <a:spcPts val="0"/>
                        </a:spcAft>
                      </a:pPr>
                      <a:r>
                        <a:rPr lang="en-US" sz="2000" kern="1200" dirty="0" smtClean="0">
                          <a:solidFill>
                            <a:srgbClr val="1F497D"/>
                          </a:solidFill>
                          <a:latin typeface="+mj-lt"/>
                          <a:ea typeface="Cambria"/>
                          <a:cs typeface="Times New Roman"/>
                        </a:rPr>
                        <a:t>3,000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Medium</a:t>
                      </a:r>
                      <a:endParaRPr lang="en-US" sz="2000" dirty="0">
                        <a:latin typeface="+mj-lt"/>
                        <a:ea typeface="Calibri"/>
                        <a:cs typeface="Times New Roman"/>
                      </a:endParaRPr>
                    </a:p>
                    <a:p>
                      <a:pPr marL="0" marR="0" algn="ctr">
                        <a:lnSpc>
                          <a:spcPct val="115000"/>
                        </a:lnSpc>
                        <a:spcBef>
                          <a:spcPts val="0"/>
                        </a:spcBef>
                        <a:spcAft>
                          <a:spcPts val="0"/>
                        </a:spcAft>
                        <a:tabLst>
                          <a:tab pos="211455" algn="l"/>
                        </a:tabLst>
                      </a:pPr>
                      <a:r>
                        <a:rPr lang="en-US" sz="2000" kern="1200" dirty="0">
                          <a:solidFill>
                            <a:srgbClr val="1F497D"/>
                          </a:solidFill>
                          <a:latin typeface="+mj-lt"/>
                          <a:ea typeface="Cambria"/>
                          <a:cs typeface="Times New Roman"/>
                        </a:rPr>
                        <a:t>10-30,000 gals,</a:t>
                      </a:r>
                      <a:endParaRPr lang="en-US" sz="2000" dirty="0">
                        <a:latin typeface="+mj-lt"/>
                        <a:ea typeface="Calibri"/>
                        <a:cs typeface="Times New Roman"/>
                      </a:endParaRPr>
                    </a:p>
                    <a:p>
                      <a:pPr marL="0" marR="0" algn="ctr">
                        <a:lnSpc>
                          <a:spcPct val="115000"/>
                        </a:lnSpc>
                        <a:spcBef>
                          <a:spcPts val="0"/>
                        </a:spcBef>
                        <a:spcAft>
                          <a:spcPts val="0"/>
                        </a:spcAft>
                        <a:tabLst>
                          <a:tab pos="211455" algn="l"/>
                        </a:tabLst>
                      </a:pPr>
                      <a:r>
                        <a:rPr lang="en-US" sz="2000" kern="1200" dirty="0" smtClean="0">
                          <a:solidFill>
                            <a:srgbClr val="1F497D"/>
                          </a:solidFill>
                          <a:latin typeface="+mj-lt"/>
                          <a:ea typeface="Cambria"/>
                          <a:cs typeface="Times New Roman"/>
                        </a:rPr>
                        <a:t>6,000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Large</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&gt;30,000 gals,</a:t>
                      </a:r>
                      <a:endParaRPr lang="en-US" sz="2000" dirty="0">
                        <a:latin typeface="+mj-lt"/>
                        <a:ea typeface="Calibri"/>
                        <a:cs typeface="Times New Roman"/>
                      </a:endParaRPr>
                    </a:p>
                    <a:p>
                      <a:pPr marL="0" marR="0" algn="ctr">
                        <a:lnSpc>
                          <a:spcPct val="115000"/>
                        </a:lnSpc>
                        <a:spcBef>
                          <a:spcPts val="0"/>
                        </a:spcBef>
                        <a:spcAft>
                          <a:spcPts val="0"/>
                        </a:spcAft>
                      </a:pPr>
                      <a:r>
                        <a:rPr lang="en-US" sz="2000" kern="1200" dirty="0">
                          <a:solidFill>
                            <a:srgbClr val="1F497D"/>
                          </a:solidFill>
                          <a:latin typeface="+mj-lt"/>
                          <a:ea typeface="Cambria"/>
                          <a:cs typeface="Times New Roman"/>
                        </a:rPr>
                        <a:t>&gt;</a:t>
                      </a:r>
                      <a:r>
                        <a:rPr lang="en-US" sz="2000" kern="1200" dirty="0" smtClean="0">
                          <a:solidFill>
                            <a:srgbClr val="1F497D"/>
                          </a:solidFill>
                          <a:latin typeface="+mj-lt"/>
                          <a:ea typeface="Cambria"/>
                          <a:cs typeface="Times New Roman"/>
                        </a:rPr>
                        <a:t>6,000 </a:t>
                      </a:r>
                      <a:r>
                        <a:rPr lang="en-US" sz="2000" kern="1200" dirty="0">
                          <a:solidFill>
                            <a:srgbClr val="1F497D"/>
                          </a:solidFill>
                          <a:latin typeface="+mj-lt"/>
                          <a:ea typeface="Cambria"/>
                          <a:cs typeface="Times New Roman"/>
                        </a:rPr>
                        <a:t>barrels</a:t>
                      </a:r>
                      <a:endParaRPr lang="en-US" sz="2000" dirty="0">
                        <a:latin typeface="+mj-lt"/>
                        <a:ea typeface="Calibri"/>
                        <a:cs typeface="Times New Roman"/>
                      </a:endParaRPr>
                    </a:p>
                  </a:txBody>
                  <a:tcPr marL="43802" marR="43802" marT="96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43">
                <a:tc>
                  <a:txBody>
                    <a:bodyPr/>
                    <a:lstStyle/>
                    <a:p>
                      <a:pPr marL="0" marR="0" algn="l">
                        <a:lnSpc>
                          <a:spcPct val="115000"/>
                        </a:lnSpc>
                        <a:spcBef>
                          <a:spcPts val="0"/>
                        </a:spcBef>
                        <a:spcAft>
                          <a:spcPts val="0"/>
                        </a:spcAft>
                      </a:pPr>
                      <a:r>
                        <a:rPr lang="en-US" sz="2000" b="1" kern="1200" dirty="0">
                          <a:solidFill>
                            <a:srgbClr val="000000"/>
                          </a:solidFill>
                          <a:latin typeface="+mj-lt"/>
                          <a:ea typeface="Cambria"/>
                          <a:cs typeface="Times New Roman"/>
                        </a:rPr>
                        <a:t>Permit </a:t>
                      </a:r>
                      <a:r>
                        <a:rPr lang="en-US" sz="2000" b="1" kern="1200" dirty="0" smtClean="0">
                          <a:solidFill>
                            <a:srgbClr val="000000"/>
                          </a:solidFill>
                          <a:latin typeface="+mj-lt"/>
                          <a:ea typeface="Cambria"/>
                          <a:cs typeface="Times New Roman"/>
                        </a:rPr>
                        <a:t>required – CA and A</a:t>
                      </a: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MUP/ MSP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AUP/</a:t>
                      </a:r>
                      <a:r>
                        <a:rPr lang="en-US" sz="2000" baseline="0" dirty="0" smtClean="0">
                          <a:latin typeface="+mj-lt"/>
                          <a:ea typeface="Times New Roman"/>
                        </a:rPr>
                        <a:t> ASP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CUP/</a:t>
                      </a:r>
                      <a:r>
                        <a:rPr lang="en-US" sz="2000" baseline="0" dirty="0" smtClean="0">
                          <a:latin typeface="+mj-lt"/>
                          <a:ea typeface="Times New Roman"/>
                        </a:rPr>
                        <a:t> CSP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2000" b="1" kern="1200" dirty="0" smtClean="0">
                          <a:solidFill>
                            <a:srgbClr val="000000"/>
                          </a:solidFill>
                          <a:latin typeface="+mj-lt"/>
                          <a:ea typeface="Cambria"/>
                          <a:cs typeface="Times New Roman"/>
                        </a:rPr>
                        <a:t>Permit required – RA</a:t>
                      </a:r>
                      <a:r>
                        <a:rPr kumimoji="0" lang="en-US" sz="2000" b="1" kern="1200" baseline="0" dirty="0" smtClean="0">
                          <a:solidFill>
                            <a:srgbClr val="000000"/>
                          </a:solidFill>
                          <a:latin typeface="+mj-lt"/>
                          <a:ea typeface="Cambria"/>
                          <a:cs typeface="Times New Roman"/>
                        </a:rPr>
                        <a:t> and RR</a:t>
                      </a:r>
                      <a:endParaRPr kumimoji="0" lang="en-US" sz="2000" b="1" kern="1200" dirty="0" smtClean="0">
                        <a:solidFill>
                          <a:srgbClr val="000000"/>
                        </a:solidFill>
                        <a:latin typeface="+mj-lt"/>
                        <a:ea typeface="Cambria"/>
                        <a:cs typeface="Times New Roman"/>
                      </a:endParaRPr>
                    </a:p>
                    <a:p>
                      <a:pPr marL="0" marR="0" algn="l">
                        <a:lnSpc>
                          <a:spcPct val="115000"/>
                        </a:lnSpc>
                        <a:spcBef>
                          <a:spcPts val="0"/>
                        </a:spcBef>
                        <a:spcAft>
                          <a:spcPts val="0"/>
                        </a:spcAft>
                      </a:pP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AUP/ ASP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CUP/ CSP</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dirty="0" smtClean="0">
                          <a:latin typeface="+mj-lt"/>
                          <a:ea typeface="Times New Roman"/>
                        </a:rPr>
                        <a:t>Not</a:t>
                      </a:r>
                      <a:r>
                        <a:rPr lang="en-US" sz="2000" baseline="0" dirty="0" smtClean="0">
                          <a:latin typeface="+mj-lt"/>
                          <a:ea typeface="Times New Roman"/>
                        </a:rPr>
                        <a:t> Allowed</a:t>
                      </a:r>
                      <a:endParaRPr lang="en-US" sz="2000" dirty="0">
                        <a:latin typeface="+mj-lt"/>
                        <a:ea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311">
                <a:tc>
                  <a:txBody>
                    <a:bodyPr/>
                    <a:lstStyle/>
                    <a:p>
                      <a:pPr marL="0" marR="0" algn="l">
                        <a:lnSpc>
                          <a:spcPct val="115000"/>
                        </a:lnSpc>
                        <a:spcBef>
                          <a:spcPts val="0"/>
                        </a:spcBef>
                        <a:spcAft>
                          <a:spcPts val="0"/>
                        </a:spcAft>
                      </a:pPr>
                      <a:r>
                        <a:rPr lang="en-US" sz="2000" b="1" kern="1200" dirty="0" smtClean="0">
                          <a:solidFill>
                            <a:srgbClr val="000000"/>
                          </a:solidFill>
                          <a:latin typeface="+mj-lt"/>
                          <a:ea typeface="Cambria"/>
                          <a:cs typeface="Times New Roman"/>
                        </a:rPr>
                        <a:t>Zone </a:t>
                      </a:r>
                      <a:r>
                        <a:rPr lang="en-US" sz="2000" b="1" kern="1200" dirty="0">
                          <a:solidFill>
                            <a:srgbClr val="000000"/>
                          </a:solidFill>
                          <a:latin typeface="+mj-lt"/>
                          <a:ea typeface="Cambria"/>
                          <a:cs typeface="Times New Roman"/>
                        </a:rPr>
                        <a:t>Districts</a:t>
                      </a:r>
                      <a:r>
                        <a:rPr lang="en-US" sz="2000" kern="1200" dirty="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(same as current)</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RR, RA, A, </a:t>
                      </a:r>
                      <a:r>
                        <a:rPr lang="en-US" sz="2000" b="1" kern="1200" dirty="0" smtClean="0">
                          <a:solidFill>
                            <a:srgbClr val="000000"/>
                          </a:solidFill>
                          <a:latin typeface="+mj-lt"/>
                          <a:ea typeface="Cambria"/>
                          <a:cs typeface="Times New Roman"/>
                        </a:rPr>
                        <a:t>CA</a:t>
                      </a:r>
                      <a:endParaRPr lang="en-US" sz="2000" dirty="0">
                        <a:latin typeface="+mj-lt"/>
                        <a:ea typeface="Calibri"/>
                        <a:cs typeface="Times New Roman"/>
                      </a:endParaRP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RR, RA, A, </a:t>
                      </a:r>
                      <a:r>
                        <a:rPr lang="en-US" sz="2000" b="1" kern="1200" dirty="0" smtClean="0">
                          <a:solidFill>
                            <a:srgbClr val="000000"/>
                          </a:solidFill>
                          <a:latin typeface="+mj-lt"/>
                          <a:ea typeface="Cambria"/>
                          <a:cs typeface="Times New Roman"/>
                        </a:rPr>
                        <a:t>CA </a:t>
                      </a: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a:solidFill>
                            <a:srgbClr val="000000"/>
                          </a:solidFill>
                          <a:latin typeface="+mj-lt"/>
                          <a:ea typeface="Cambria"/>
                          <a:cs typeface="Times New Roman"/>
                        </a:rPr>
                        <a:t>A, </a:t>
                      </a:r>
                      <a:r>
                        <a:rPr lang="en-US" sz="2000" b="1" kern="1200" dirty="0" smtClean="0">
                          <a:solidFill>
                            <a:srgbClr val="000000"/>
                          </a:solidFill>
                          <a:latin typeface="+mj-lt"/>
                          <a:ea typeface="Cambria"/>
                          <a:cs typeface="Times New Roman"/>
                        </a:rPr>
                        <a:t>CA</a:t>
                      </a:r>
                    </a:p>
                    <a:p>
                      <a:pPr marL="0" marR="0">
                        <a:lnSpc>
                          <a:spcPct val="115000"/>
                        </a:lnSpc>
                        <a:spcBef>
                          <a:spcPts val="0"/>
                        </a:spcBef>
                        <a:spcAft>
                          <a:spcPts val="0"/>
                        </a:spcAft>
                      </a:pPr>
                      <a:r>
                        <a:rPr lang="en-US" sz="2000" kern="1200" dirty="0" smtClean="0">
                          <a:solidFill>
                            <a:srgbClr val="000000"/>
                          </a:solidFill>
                          <a:latin typeface="+mj-lt"/>
                          <a:ea typeface="Cambria"/>
                          <a:cs typeface="Times New Roman"/>
                        </a:rPr>
                        <a:t>CA:</a:t>
                      </a:r>
                      <a:r>
                        <a:rPr lang="en-US" sz="2000" kern="1200" baseline="0" dirty="0" smtClean="0">
                          <a:solidFill>
                            <a:srgbClr val="000000"/>
                          </a:solidFill>
                          <a:latin typeface="+mj-lt"/>
                          <a:ea typeface="Cambria"/>
                          <a:cs typeface="Times New Roman"/>
                        </a:rPr>
                        <a:t> </a:t>
                      </a:r>
                      <a:r>
                        <a:rPr lang="en-US" sz="2000" kern="1200" dirty="0" smtClean="0">
                          <a:solidFill>
                            <a:srgbClr val="000000"/>
                          </a:solidFill>
                          <a:latin typeface="+mj-lt"/>
                          <a:ea typeface="Cambria"/>
                          <a:cs typeface="Times New Roman"/>
                        </a:rPr>
                        <a:t>ancillary,</a:t>
                      </a:r>
                      <a:r>
                        <a:rPr lang="en-US" sz="2000" kern="1200" baseline="0" dirty="0" smtClean="0">
                          <a:solidFill>
                            <a:srgbClr val="000000"/>
                          </a:solidFill>
                          <a:latin typeface="+mj-lt"/>
                          <a:ea typeface="Cambria"/>
                          <a:cs typeface="Times New Roman"/>
                        </a:rPr>
                        <a:t> </a:t>
                      </a:r>
                    </a:p>
                    <a:p>
                      <a:pPr marL="0" marR="0">
                        <a:lnSpc>
                          <a:spcPct val="115000"/>
                        </a:lnSpc>
                        <a:spcBef>
                          <a:spcPts val="0"/>
                        </a:spcBef>
                        <a:spcAft>
                          <a:spcPts val="0"/>
                        </a:spcAft>
                      </a:pPr>
                      <a:r>
                        <a:rPr lang="en-US" sz="2000" kern="1200" baseline="0" dirty="0" smtClean="0">
                          <a:solidFill>
                            <a:srgbClr val="000000"/>
                          </a:solidFill>
                          <a:latin typeface="+mj-lt"/>
                          <a:ea typeface="Cambria"/>
                          <a:cs typeface="Times New Roman"/>
                        </a:rPr>
                        <a:t>protect </a:t>
                      </a:r>
                      <a:r>
                        <a:rPr lang="en-US" sz="2000" kern="1200" baseline="0" dirty="0" err="1" smtClean="0">
                          <a:solidFill>
                            <a:srgbClr val="000000"/>
                          </a:solidFill>
                          <a:latin typeface="+mj-lt"/>
                          <a:ea typeface="Cambria"/>
                          <a:cs typeface="Times New Roman"/>
                        </a:rPr>
                        <a:t>ag</a:t>
                      </a:r>
                      <a:r>
                        <a:rPr lang="en-US" sz="2000" kern="1200" baseline="0" dirty="0" smtClean="0">
                          <a:solidFill>
                            <a:srgbClr val="000000"/>
                          </a:solidFill>
                          <a:latin typeface="+mj-lt"/>
                          <a:ea typeface="Cambria"/>
                          <a:cs typeface="Times New Roman"/>
                        </a:rPr>
                        <a:t> soils</a:t>
                      </a:r>
                      <a:endParaRPr lang="en-US" sz="2000" dirty="0">
                        <a:latin typeface="+mj-lt"/>
                        <a:ea typeface="Calibri"/>
                        <a:cs typeface="Times New Roman"/>
                      </a:endParaRPr>
                    </a:p>
                  </a:txBody>
                  <a:tcPr marL="43802" marR="43802" marT="96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87" name="TextBox 2"/>
          <p:cNvSpPr txBox="1">
            <a:spLocks noChangeArrowheads="1"/>
          </p:cNvSpPr>
          <p:nvPr/>
        </p:nvSpPr>
        <p:spPr bwMode="auto">
          <a:xfrm>
            <a:off x="228600" y="228600"/>
            <a:ext cx="1066800" cy="338138"/>
          </a:xfrm>
          <a:prstGeom prst="rect">
            <a:avLst/>
          </a:prstGeom>
          <a:noFill/>
          <a:ln w="9525">
            <a:noFill/>
            <a:miter lim="800000"/>
            <a:headEnd/>
            <a:tailEnd/>
          </a:ln>
        </p:spPr>
        <p:txBody>
          <a:bodyPr>
            <a:spAutoFit/>
          </a:bodyPr>
          <a:lstStyle/>
          <a:p>
            <a:pPr eaLnBrk="0" hangingPunct="0"/>
            <a:r>
              <a:rPr lang="en-US" sz="1600">
                <a:solidFill>
                  <a:srgbClr val="7030A0"/>
                </a:solidFill>
                <a:latin typeface="Arial Rounded MT Bold" pitchFamily="34" charset="0"/>
              </a:rPr>
              <a:t>Wineries</a:t>
            </a:r>
          </a:p>
        </p:txBody>
      </p:sp>
      <p:sp>
        <p:nvSpPr>
          <p:cNvPr id="4" name="Date Placeholder 3"/>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85800"/>
          <a:ext cx="8458200" cy="5717907"/>
        </p:xfrm>
        <a:graphic>
          <a:graphicData uri="http://schemas.openxmlformats.org/drawingml/2006/table">
            <a:tbl>
              <a:tblPr/>
              <a:tblGrid>
                <a:gridCol w="2062185"/>
                <a:gridCol w="2132005"/>
                <a:gridCol w="2132005"/>
                <a:gridCol w="2132005"/>
              </a:tblGrid>
              <a:tr h="435172">
                <a:tc gridSpan="4">
                  <a:txBody>
                    <a:bodyPr/>
                    <a:lstStyle/>
                    <a:p>
                      <a:pPr marL="0" marR="0" algn="ctr">
                        <a:lnSpc>
                          <a:spcPct val="115000"/>
                        </a:lnSpc>
                        <a:spcBef>
                          <a:spcPts val="0"/>
                        </a:spcBef>
                        <a:spcAft>
                          <a:spcPts val="0"/>
                        </a:spcAft>
                      </a:pPr>
                      <a:r>
                        <a:rPr lang="en-US" sz="1800" b="1" kern="1200" baseline="0" dirty="0">
                          <a:solidFill>
                            <a:srgbClr val="000000"/>
                          </a:solidFill>
                          <a:latin typeface="+mj-lt"/>
                          <a:ea typeface="Cambria"/>
                          <a:cs typeface="Times New Roman"/>
                        </a:rPr>
                        <a:t>SUMMARY OF STANDARDS FOR WINERIES AND </a:t>
                      </a:r>
                      <a:r>
                        <a:rPr lang="en-US" sz="1800" b="1" kern="1200" baseline="0" dirty="0" smtClean="0">
                          <a:solidFill>
                            <a:srgbClr val="000000"/>
                          </a:solidFill>
                          <a:latin typeface="+mj-lt"/>
                          <a:ea typeface="Cambria"/>
                          <a:cs typeface="Times New Roman"/>
                        </a:rPr>
                        <a:t>BREWERIES, part 2 </a:t>
                      </a:r>
                      <a:endParaRPr lang="en-US" sz="1800" baseline="0" dirty="0">
                        <a:latin typeface="+mj-lt"/>
                        <a:ea typeface="Calibri"/>
                        <a:cs typeface="Times New Roman"/>
                      </a:endParaRPr>
                    </a:p>
                  </a:txBody>
                  <a:tcPr marL="38788" marR="38788" marT="8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04716">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Events,</a:t>
                      </a:r>
                      <a:r>
                        <a:rPr lang="en-US" sz="1800" kern="1200" dirty="0">
                          <a:solidFill>
                            <a:srgbClr val="000000"/>
                          </a:solidFill>
                          <a:latin typeface="+mj-lt"/>
                          <a:ea typeface="Cambria"/>
                          <a:cs typeface="Times New Roman"/>
                        </a:rPr>
                        <a:t> </a:t>
                      </a:r>
                      <a:r>
                        <a:rPr lang="en-US" sz="1800" b="1" kern="1200" dirty="0">
                          <a:solidFill>
                            <a:srgbClr val="000000"/>
                          </a:solidFill>
                          <a:latin typeface="+mj-lt"/>
                          <a:ea typeface="Cambria"/>
                          <a:cs typeface="Times New Roman"/>
                        </a:rPr>
                        <a:t>Indoor</a:t>
                      </a:r>
                      <a:r>
                        <a:rPr lang="en-US" sz="1800" kern="1200" dirty="0">
                          <a:solidFill>
                            <a:srgbClr val="000000"/>
                          </a:solidFill>
                          <a:latin typeface="+mj-lt"/>
                          <a:ea typeface="Cambria"/>
                          <a:cs typeface="Times New Roman"/>
                        </a:rPr>
                        <a:t>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(tastings, classes</a:t>
                      </a:r>
                      <a:r>
                        <a:rPr lang="en-US" sz="1800" kern="1200" dirty="0">
                          <a:solidFill>
                            <a:srgbClr val="000000"/>
                          </a:solidFill>
                          <a:latin typeface="+mj-lt"/>
                          <a:ea typeface="Cambria"/>
                          <a:cs typeface="Times New Roman"/>
                        </a:rPr>
                        <a:t>)</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RA , RR or w/in 200’ of a parcel with a residence: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11:00 AM</a:t>
                      </a:r>
                      <a:r>
                        <a:rPr lang="en-US" sz="1800" kern="1200" baseline="0" dirty="0" smtClean="0">
                          <a:solidFill>
                            <a:srgbClr val="000000"/>
                          </a:solidFill>
                          <a:latin typeface="+mj-lt"/>
                          <a:ea typeface="Cambria"/>
                          <a:cs typeface="Times New Roman"/>
                        </a:rPr>
                        <a:t> </a:t>
                      </a:r>
                      <a:r>
                        <a:rPr lang="en-US" sz="1800" kern="1200" dirty="0" smtClean="0">
                          <a:solidFill>
                            <a:srgbClr val="000000"/>
                          </a:solidFill>
                          <a:latin typeface="+mj-lt"/>
                          <a:ea typeface="Cambria"/>
                          <a:cs typeface="Times New Roman"/>
                        </a:rPr>
                        <a:t>- 6:00 PM</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A, CA: </a:t>
                      </a:r>
                      <a:r>
                        <a:rPr lang="en-US" sz="1800" kern="1200" dirty="0" smtClean="0">
                          <a:solidFill>
                            <a:srgbClr val="000000"/>
                          </a:solidFill>
                          <a:latin typeface="+mj-lt"/>
                          <a:ea typeface="Cambria"/>
                          <a:cs typeface="Times New Roman"/>
                        </a:rPr>
                        <a:t>11:00 AM - 9:00 PM</a:t>
                      </a:r>
                    </a:p>
                    <a:p>
                      <a:pPr marL="0" marR="0">
                        <a:lnSpc>
                          <a:spcPct val="115000"/>
                        </a:lnSpc>
                        <a:spcBef>
                          <a:spcPts val="0"/>
                        </a:spcBef>
                        <a:spcAft>
                          <a:spcPts val="0"/>
                        </a:spcAft>
                      </a:pPr>
                      <a:r>
                        <a:rPr lang="en-US" sz="1800" kern="1200" smtClean="0">
                          <a:solidFill>
                            <a:srgbClr val="000000"/>
                          </a:solidFill>
                          <a:latin typeface="+mj-lt"/>
                          <a:ea typeface="Calibri"/>
                          <a:cs typeface="Times New Roman"/>
                        </a:rPr>
                        <a:t>CUP required for</a:t>
                      </a:r>
                      <a:r>
                        <a:rPr lang="en-US" sz="1800" kern="1200" baseline="0" smtClean="0">
                          <a:solidFill>
                            <a:srgbClr val="000000"/>
                          </a:solidFill>
                          <a:latin typeface="+mj-lt"/>
                          <a:ea typeface="Calibri"/>
                          <a:cs typeface="Times New Roman"/>
                        </a:rPr>
                        <a:t> </a:t>
                      </a:r>
                      <a:r>
                        <a:rPr lang="en-US" sz="1800" kern="1200" baseline="0" dirty="0" smtClean="0">
                          <a:solidFill>
                            <a:srgbClr val="000000"/>
                          </a:solidFill>
                          <a:latin typeface="+mj-lt"/>
                          <a:ea typeface="Calibri"/>
                          <a:cs typeface="Times New Roman"/>
                        </a:rPr>
                        <a:t>extended </a:t>
                      </a:r>
                      <a:r>
                        <a:rPr lang="en-US" sz="1800" kern="1200" baseline="0" smtClean="0">
                          <a:solidFill>
                            <a:srgbClr val="000000"/>
                          </a:solidFill>
                          <a:latin typeface="+mj-lt"/>
                          <a:ea typeface="Calibri"/>
                          <a:cs typeface="Times New Roman"/>
                        </a:rPr>
                        <a:t>hours </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55712">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Events, Outdoor</a:t>
                      </a:r>
                      <a:r>
                        <a:rPr lang="en-US" sz="1800" kern="1200" dirty="0">
                          <a:solidFill>
                            <a:srgbClr val="000000"/>
                          </a:solidFill>
                          <a:latin typeface="+mj-lt"/>
                          <a:ea typeface="Cambria"/>
                          <a:cs typeface="Times New Roman"/>
                        </a:rPr>
                        <a:t> </a:t>
                      </a:r>
                      <a:r>
                        <a:rPr lang="en-US" sz="1800" b="1" kern="1200" dirty="0">
                          <a:solidFill>
                            <a:srgbClr val="000000"/>
                          </a:solidFill>
                          <a:latin typeface="+mj-lt"/>
                          <a:ea typeface="Cambria"/>
                          <a:cs typeface="Times New Roman"/>
                        </a:rPr>
                        <a:t>(small)</a:t>
                      </a:r>
                      <a:r>
                        <a:rPr lang="en-US" sz="1800" kern="1200" dirty="0">
                          <a:solidFill>
                            <a:srgbClr val="000000"/>
                          </a:solidFill>
                          <a:latin typeface="+mj-lt"/>
                          <a:ea typeface="Cambria"/>
                          <a:cs typeface="Times New Roman"/>
                        </a:rPr>
                        <a:t>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(Such as tastings, </a:t>
                      </a:r>
                      <a:r>
                        <a:rPr lang="en-US" sz="1800" kern="1200" dirty="0" smtClean="0">
                          <a:solidFill>
                            <a:srgbClr val="000000"/>
                          </a:solidFill>
                          <a:latin typeface="+mj-lt"/>
                          <a:ea typeface="Cambria"/>
                          <a:cs typeface="Times New Roman"/>
                        </a:rPr>
                        <a:t>and </a:t>
                      </a:r>
                      <a:r>
                        <a:rPr lang="en-US" sz="1800" kern="1200" dirty="0">
                          <a:solidFill>
                            <a:srgbClr val="000000"/>
                          </a:solidFill>
                          <a:latin typeface="+mj-lt"/>
                          <a:ea typeface="Cambria"/>
                          <a:cs typeface="Times New Roman"/>
                        </a:rPr>
                        <a:t>tours)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RA , RR or w/in 500’ of a parcel with a residence:  </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Up to 25 </a:t>
                      </a:r>
                      <a:r>
                        <a:rPr lang="en-US" sz="1800" kern="1200" dirty="0">
                          <a:solidFill>
                            <a:srgbClr val="000000"/>
                          </a:solidFill>
                          <a:latin typeface="+mj-lt"/>
                          <a:ea typeface="Cambria"/>
                          <a:cs typeface="Times New Roman"/>
                        </a:rPr>
                        <a:t>guests, </a:t>
                      </a:r>
                      <a:r>
                        <a:rPr lang="en-US" sz="1800" kern="1200" dirty="0" smtClean="0">
                          <a:solidFill>
                            <a:srgbClr val="000000"/>
                          </a:solidFill>
                          <a:latin typeface="+mj-lt"/>
                          <a:ea typeface="Cambria"/>
                          <a:cs typeface="Times New Roman"/>
                        </a:rPr>
                        <a:t>11:00 AM</a:t>
                      </a:r>
                      <a:r>
                        <a:rPr lang="en-US" sz="1800" kern="1200" baseline="0" dirty="0" smtClean="0">
                          <a:solidFill>
                            <a:srgbClr val="000000"/>
                          </a:solidFill>
                          <a:latin typeface="+mj-lt"/>
                          <a:ea typeface="Cambria"/>
                          <a:cs typeface="Times New Roman"/>
                        </a:rPr>
                        <a:t> </a:t>
                      </a:r>
                      <a:r>
                        <a:rPr lang="en-US" sz="1800" kern="1200" dirty="0" smtClean="0">
                          <a:solidFill>
                            <a:srgbClr val="000000"/>
                          </a:solidFill>
                          <a:latin typeface="+mj-lt"/>
                          <a:ea typeface="Cambria"/>
                          <a:cs typeface="Times New Roman"/>
                        </a:rPr>
                        <a:t>- 6:00 PM</a:t>
                      </a:r>
                      <a:r>
                        <a:rPr lang="en-US" sz="1800" kern="1200" baseline="0" dirty="0" smtClean="0">
                          <a:solidFill>
                            <a:srgbClr val="000000"/>
                          </a:solidFill>
                          <a:latin typeface="+mj-lt"/>
                          <a:ea typeface="Cambria"/>
                          <a:cs typeface="Times New Roman"/>
                        </a:rPr>
                        <a:t> (extended hours </a:t>
                      </a:r>
                      <a:r>
                        <a:rPr lang="en-US" sz="1800" kern="1200" baseline="0" dirty="0" err="1" smtClean="0">
                          <a:solidFill>
                            <a:srgbClr val="000000"/>
                          </a:solidFill>
                          <a:latin typeface="+mj-lt"/>
                          <a:ea typeface="Cambria"/>
                          <a:cs typeface="Times New Roman"/>
                        </a:rPr>
                        <a:t>req’s</a:t>
                      </a:r>
                      <a:r>
                        <a:rPr lang="en-US" sz="1800" kern="1200" baseline="0" dirty="0" smtClean="0">
                          <a:solidFill>
                            <a:srgbClr val="000000"/>
                          </a:solidFill>
                          <a:latin typeface="+mj-lt"/>
                          <a:ea typeface="Cambria"/>
                          <a:cs typeface="Times New Roman"/>
                        </a:rPr>
                        <a:t> CUP)</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Up to 50 guests with </a:t>
                      </a:r>
                      <a:r>
                        <a:rPr lang="en-US" sz="1800" kern="1200" dirty="0" smtClean="0">
                          <a:solidFill>
                            <a:srgbClr val="000000"/>
                          </a:solidFill>
                          <a:latin typeface="+mj-lt"/>
                          <a:ea typeface="Cambria"/>
                          <a:cs typeface="Times New Roman"/>
                        </a:rPr>
                        <a:t>CUP </a:t>
                      </a:r>
                      <a:endParaRPr lang="en-US" sz="1800" dirty="0">
                        <a:latin typeface="+mj-lt"/>
                        <a:ea typeface="Calibri"/>
                        <a:cs typeface="Times New Roman"/>
                      </a:endParaRPr>
                    </a:p>
                    <a:p>
                      <a:pPr marL="0" marR="0">
                        <a:lnSpc>
                          <a:spcPct val="115000"/>
                        </a:lnSpc>
                        <a:spcBef>
                          <a:spcPts val="0"/>
                        </a:spcBef>
                        <a:spcAft>
                          <a:spcPts val="0"/>
                        </a:spcAft>
                      </a:pPr>
                      <a:r>
                        <a:rPr lang="en-US" sz="1800" b="1" kern="1200" dirty="0">
                          <a:solidFill>
                            <a:srgbClr val="000000"/>
                          </a:solidFill>
                          <a:latin typeface="+mj-lt"/>
                          <a:ea typeface="Cambria"/>
                          <a:cs typeface="Times New Roman"/>
                        </a:rPr>
                        <a:t>A, CA</a:t>
                      </a:r>
                      <a:r>
                        <a:rPr lang="en-US" sz="1800" kern="1200" dirty="0">
                          <a:solidFill>
                            <a:srgbClr val="000000"/>
                          </a:solidFill>
                          <a:latin typeface="+mj-lt"/>
                          <a:ea typeface="Cambria"/>
                          <a:cs typeface="Times New Roman"/>
                        </a:rPr>
                        <a:t>: Up to 50 guests, </a:t>
                      </a:r>
                      <a:r>
                        <a:rPr lang="en-US" sz="1800" kern="1200" dirty="0" smtClean="0">
                          <a:solidFill>
                            <a:srgbClr val="000000"/>
                          </a:solidFill>
                          <a:latin typeface="+mj-lt"/>
                          <a:ea typeface="Cambria"/>
                          <a:cs typeface="Times New Roman"/>
                        </a:rPr>
                        <a:t>11:00 AM - 6:00 </a:t>
                      </a:r>
                      <a:r>
                        <a:rPr lang="en-US" sz="1800" kern="1200" dirty="0">
                          <a:solidFill>
                            <a:srgbClr val="000000"/>
                          </a:solidFill>
                          <a:latin typeface="+mj-lt"/>
                          <a:ea typeface="Cambria"/>
                          <a:cs typeface="Times New Roman"/>
                        </a:rPr>
                        <a:t>PM</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90600">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Marketing Events, Outdoor (large)</a:t>
                      </a:r>
                      <a:r>
                        <a:rPr lang="en-US" sz="1800" kern="1200" dirty="0">
                          <a:solidFill>
                            <a:srgbClr val="000000"/>
                          </a:solidFill>
                          <a:latin typeface="+mj-lt"/>
                          <a:ea typeface="Cambria"/>
                          <a:cs typeface="Times New Roman"/>
                        </a:rPr>
                        <a:t> </a:t>
                      </a: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libri"/>
                          <a:cs typeface="Times New Roman"/>
                        </a:rPr>
                        <a:t>(&gt;50 guests)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(Passport </a:t>
                      </a:r>
                      <a:r>
                        <a:rPr lang="en-US" sz="1800" kern="1200" dirty="0">
                          <a:solidFill>
                            <a:srgbClr val="000000"/>
                          </a:solidFill>
                          <a:latin typeface="+mj-lt"/>
                          <a:ea typeface="Cambria"/>
                          <a:cs typeface="Times New Roman"/>
                        </a:rPr>
                        <a:t>Days)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10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11:00-9:00 </a:t>
                      </a:r>
                      <a:r>
                        <a:rPr lang="en-US" sz="1800" kern="1200" dirty="0" smtClean="0">
                          <a:solidFill>
                            <a:srgbClr val="000000"/>
                          </a:solidFill>
                          <a:latin typeface="+mj-lt"/>
                          <a:ea typeface="Cambria"/>
                          <a:cs typeface="Times New Roman"/>
                        </a:rPr>
                        <a:t>P</a:t>
                      </a:r>
                    </a:p>
                    <a:p>
                      <a:pPr marL="0" marR="0">
                        <a:lnSpc>
                          <a:spcPct val="115000"/>
                        </a:lnSpc>
                        <a:spcBef>
                          <a:spcPts val="0"/>
                        </a:spcBef>
                        <a:spcAft>
                          <a:spcPts val="0"/>
                        </a:spcAft>
                      </a:pP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CUP for &gt; 10</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16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a:solidFill>
                            <a:srgbClr val="000000"/>
                          </a:solidFill>
                          <a:latin typeface="+mj-lt"/>
                          <a:ea typeface="Cambria"/>
                          <a:cs typeface="Times New Roman"/>
                        </a:rPr>
                        <a:t>11:00-9:00 PM</a:t>
                      </a:r>
                      <a:endParaRPr lang="en-US" sz="1800" dirty="0">
                        <a:latin typeface="+mj-lt"/>
                        <a:ea typeface="Calibri"/>
                        <a:cs typeface="Times New Roman"/>
                      </a:endParaRPr>
                    </a:p>
                    <a:p>
                      <a:pPr marL="0" marR="0">
                        <a:lnSpc>
                          <a:spcPct val="115000"/>
                        </a:lnSpc>
                        <a:spcBef>
                          <a:spcPts val="0"/>
                        </a:spcBef>
                        <a:spcAft>
                          <a:spcPts val="0"/>
                        </a:spcAft>
                      </a:pPr>
                      <a:endParaRPr lang="en-US" sz="1800" dirty="0" smtClean="0">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0000"/>
                          </a:solidFill>
                          <a:latin typeface="+mj-lt"/>
                          <a:ea typeface="Cambria"/>
                          <a:cs typeface="Times New Roman"/>
                        </a:rPr>
                        <a:t>CUP for &gt; 10</a:t>
                      </a:r>
                      <a:endParaRPr kumimoji="0" lang="en-US" sz="1800" kern="1200" dirty="0" smtClean="0">
                        <a:solidFill>
                          <a:schemeClr val="tx1"/>
                        </a:solidFill>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20 </a:t>
                      </a:r>
                      <a:r>
                        <a:rPr lang="en-US" sz="1800" kern="1200" dirty="0" smtClean="0">
                          <a:solidFill>
                            <a:srgbClr val="000000"/>
                          </a:solidFill>
                          <a:latin typeface="+mj-lt"/>
                          <a:ea typeface="Cambria"/>
                          <a:cs typeface="Times New Roman"/>
                        </a:rPr>
                        <a:t>events</a:t>
                      </a:r>
                      <a:endParaRPr lang="en-US" sz="1800" dirty="0">
                        <a:latin typeface="+mj-lt"/>
                        <a:ea typeface="Calibri"/>
                        <a:cs typeface="Times New Roman"/>
                      </a:endParaRPr>
                    </a:p>
                    <a:p>
                      <a:pPr marL="0" marR="0">
                        <a:lnSpc>
                          <a:spcPct val="115000"/>
                        </a:lnSpc>
                        <a:spcBef>
                          <a:spcPts val="0"/>
                        </a:spcBef>
                        <a:spcAft>
                          <a:spcPts val="0"/>
                        </a:spcAft>
                      </a:pPr>
                      <a:r>
                        <a:rPr lang="en-US" sz="1800" kern="1200" dirty="0" smtClean="0">
                          <a:solidFill>
                            <a:srgbClr val="000000"/>
                          </a:solidFill>
                          <a:latin typeface="+mj-lt"/>
                          <a:ea typeface="Cambria"/>
                          <a:cs typeface="Times New Roman"/>
                        </a:rPr>
                        <a:t>11:00-9:00 PM</a:t>
                      </a:r>
                    </a:p>
                    <a:p>
                      <a:pPr marL="0" marR="0">
                        <a:lnSpc>
                          <a:spcPct val="115000"/>
                        </a:lnSpc>
                        <a:spcBef>
                          <a:spcPts val="0"/>
                        </a:spcBef>
                        <a:spcAft>
                          <a:spcPts val="0"/>
                        </a:spcAft>
                      </a:pPr>
                      <a:endParaRPr lang="en-US" sz="1800" kern="1200" dirty="0" smtClean="0">
                        <a:solidFill>
                          <a:srgbClr val="000000"/>
                        </a:solidFill>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n-US" sz="1800" kern="1200" dirty="0" smtClean="0">
                          <a:solidFill>
                            <a:srgbClr val="000000"/>
                          </a:solidFill>
                          <a:latin typeface="+mj-lt"/>
                          <a:ea typeface="Cambria"/>
                          <a:cs typeface="Times New Roman"/>
                        </a:rPr>
                        <a:t>CUP for &gt; 10</a:t>
                      </a:r>
                      <a:endParaRPr kumimoji="0" lang="en-US" sz="1800" kern="1200" dirty="0" smtClean="0">
                        <a:solidFill>
                          <a:schemeClr val="tx1"/>
                        </a:solidFill>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675">
                <a:tc>
                  <a:txBody>
                    <a:bodyPr/>
                    <a:lstStyle/>
                    <a:p>
                      <a:pPr marL="0" marR="0">
                        <a:lnSpc>
                          <a:spcPct val="115000"/>
                        </a:lnSpc>
                        <a:spcBef>
                          <a:spcPts val="0"/>
                        </a:spcBef>
                        <a:spcAft>
                          <a:spcPts val="0"/>
                        </a:spcAft>
                      </a:pPr>
                      <a:r>
                        <a:rPr lang="en-US" sz="1800" b="1" kern="1200" dirty="0">
                          <a:solidFill>
                            <a:srgbClr val="000000"/>
                          </a:solidFill>
                          <a:latin typeface="+mj-lt"/>
                          <a:ea typeface="Cambria"/>
                          <a:cs typeface="Times New Roman"/>
                        </a:rPr>
                        <a:t>Maximum Number of Guests</a:t>
                      </a:r>
                      <a:r>
                        <a:rPr lang="en-US" sz="1800" kern="1200" dirty="0">
                          <a:solidFill>
                            <a:srgbClr val="000000"/>
                          </a:solidFill>
                          <a:latin typeface="+mj-lt"/>
                          <a:ea typeface="Cambria"/>
                          <a:cs typeface="Times New Roman"/>
                        </a:rPr>
                        <a:t> </a:t>
                      </a:r>
                      <a:r>
                        <a:rPr lang="en-US" sz="1800" b="1" kern="1200" dirty="0" smtClean="0">
                          <a:solidFill>
                            <a:srgbClr val="000000"/>
                          </a:solidFill>
                          <a:latin typeface="+mj-lt"/>
                          <a:ea typeface="Cambria"/>
                          <a:cs typeface="Times New Roman"/>
                        </a:rPr>
                        <a:t>at events</a:t>
                      </a:r>
                      <a:endParaRPr lang="en-US" sz="1800" b="1"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Specified by the use permit, considering site </a:t>
                      </a:r>
                      <a:r>
                        <a:rPr lang="en-US" sz="1800" kern="1200" dirty="0" smtClean="0">
                          <a:solidFill>
                            <a:srgbClr val="000000"/>
                          </a:solidFill>
                          <a:latin typeface="+mj-lt"/>
                          <a:ea typeface="Cambria"/>
                          <a:cs typeface="Times New Roman"/>
                        </a:rPr>
                        <a:t>characteristics: road </a:t>
                      </a:r>
                      <a:r>
                        <a:rPr lang="en-US" sz="1800" kern="1200" dirty="0">
                          <a:solidFill>
                            <a:srgbClr val="000000"/>
                          </a:solidFill>
                          <a:latin typeface="+mj-lt"/>
                          <a:ea typeface="Cambria"/>
                          <a:cs typeface="Times New Roman"/>
                        </a:rPr>
                        <a:t>access, parking, proximity to residences</a:t>
                      </a:r>
                      <a:r>
                        <a:rPr lang="en-US" sz="1800" kern="1200" dirty="0" smtClean="0">
                          <a:solidFill>
                            <a:srgbClr val="000000"/>
                          </a:solidFill>
                          <a:latin typeface="+mj-lt"/>
                          <a:ea typeface="Cambria"/>
                          <a:cs typeface="Times New Roman"/>
                        </a:rPr>
                        <a:t>,</a:t>
                      </a:r>
                      <a:r>
                        <a:rPr lang="en-US" sz="1800" kern="1200" baseline="0" dirty="0" smtClean="0">
                          <a:solidFill>
                            <a:srgbClr val="000000"/>
                          </a:solidFill>
                          <a:latin typeface="+mj-lt"/>
                          <a:ea typeface="Cambria"/>
                          <a:cs typeface="Times New Roman"/>
                        </a:rPr>
                        <a:t> noise issues</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39489">
                <a:tc>
                  <a:txBody>
                    <a:bodyPr/>
                    <a:lstStyle/>
                    <a:p>
                      <a:pPr marL="0" marR="0">
                        <a:lnSpc>
                          <a:spcPct val="115000"/>
                        </a:lnSpc>
                        <a:spcBef>
                          <a:spcPts val="0"/>
                        </a:spcBef>
                        <a:spcAft>
                          <a:spcPts val="0"/>
                        </a:spcAft>
                      </a:pPr>
                      <a:r>
                        <a:rPr lang="en-US" sz="1800" b="1" kern="1200">
                          <a:solidFill>
                            <a:srgbClr val="000000"/>
                          </a:solidFill>
                          <a:latin typeface="+mj-lt"/>
                          <a:ea typeface="Cambria"/>
                          <a:cs typeface="Times New Roman"/>
                        </a:rPr>
                        <a:t>Outdoor amplified music</a:t>
                      </a:r>
                      <a:r>
                        <a:rPr lang="en-US" sz="1800" kern="1200">
                          <a:solidFill>
                            <a:srgbClr val="000000"/>
                          </a:solidFill>
                          <a:latin typeface="+mj-lt"/>
                          <a:ea typeface="Cambria"/>
                          <a:cs typeface="Times New Roman"/>
                        </a:rPr>
                        <a:t> </a:t>
                      </a:r>
                      <a:endParaRPr lang="en-US" sz="180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kern="1200" dirty="0">
                          <a:solidFill>
                            <a:srgbClr val="000000"/>
                          </a:solidFill>
                          <a:latin typeface="+mj-lt"/>
                          <a:ea typeface="Cambria"/>
                          <a:cs typeface="Times New Roman"/>
                        </a:rPr>
                        <a:t>Amplified music permit required. </a:t>
                      </a:r>
                      <a:endParaRPr lang="en-US" sz="1800" kern="1200" dirty="0" smtClean="0">
                        <a:solidFill>
                          <a:srgbClr val="000000"/>
                        </a:solidFill>
                        <a:latin typeface="+mj-lt"/>
                        <a:ea typeface="Cambria"/>
                        <a:cs typeface="Times New Roman"/>
                      </a:endParaRPr>
                    </a:p>
                    <a:p>
                      <a:pPr marL="0" marR="0">
                        <a:lnSpc>
                          <a:spcPct val="115000"/>
                        </a:lnSpc>
                        <a:spcBef>
                          <a:spcPts val="0"/>
                        </a:spcBef>
                        <a:spcAft>
                          <a:spcPts val="0"/>
                        </a:spcAft>
                      </a:pPr>
                      <a:r>
                        <a:rPr lang="en-US" sz="1800" kern="1200" baseline="0" dirty="0" smtClean="0">
                          <a:solidFill>
                            <a:srgbClr val="000000"/>
                          </a:solidFill>
                          <a:latin typeface="+mj-lt"/>
                          <a:ea typeface="Cambria"/>
                          <a:cs typeface="Times New Roman"/>
                        </a:rPr>
                        <a:t> - noticed, </a:t>
                      </a:r>
                      <a:r>
                        <a:rPr lang="en-US" sz="1800" kern="1200" dirty="0" smtClean="0">
                          <a:solidFill>
                            <a:srgbClr val="000000"/>
                          </a:solidFill>
                          <a:latin typeface="+mj-lt"/>
                          <a:ea typeface="Cambria"/>
                          <a:cs typeface="Times New Roman"/>
                        </a:rPr>
                        <a:t>discretionary</a:t>
                      </a:r>
                      <a:endParaRPr lang="en-US" sz="1800" dirty="0">
                        <a:latin typeface="+mj-lt"/>
                        <a:ea typeface="Calibri"/>
                        <a:cs typeface="Times New Roman"/>
                      </a:endParaRPr>
                    </a:p>
                  </a:txBody>
                  <a:tcPr marL="38788" marR="38788" marT="8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20508" name="TextBox 2"/>
          <p:cNvSpPr txBox="1">
            <a:spLocks noChangeArrowheads="1"/>
          </p:cNvSpPr>
          <p:nvPr/>
        </p:nvSpPr>
        <p:spPr bwMode="auto">
          <a:xfrm>
            <a:off x="228600" y="228600"/>
            <a:ext cx="1066800" cy="338138"/>
          </a:xfrm>
          <a:prstGeom prst="rect">
            <a:avLst/>
          </a:prstGeom>
          <a:noFill/>
          <a:ln w="9525">
            <a:noFill/>
            <a:miter lim="800000"/>
            <a:headEnd/>
            <a:tailEnd/>
          </a:ln>
        </p:spPr>
        <p:txBody>
          <a:bodyPr>
            <a:spAutoFit/>
          </a:bodyPr>
          <a:lstStyle/>
          <a:p>
            <a:pPr eaLnBrk="0" hangingPunct="0"/>
            <a:r>
              <a:rPr lang="en-US" sz="1600">
                <a:solidFill>
                  <a:srgbClr val="7030A0"/>
                </a:solidFill>
                <a:latin typeface="Arial Rounded MT Bold" pitchFamily="34" charset="0"/>
              </a:rPr>
              <a:t>Wineries</a:t>
            </a:r>
          </a:p>
        </p:txBody>
      </p:sp>
      <p:sp>
        <p:nvSpPr>
          <p:cNvPr id="4" name="Date Placeholder 3"/>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457200"/>
            <a:ext cx="7772400" cy="1143000"/>
          </a:xfrm>
        </p:spPr>
        <p:txBody>
          <a:bodyPr/>
          <a:lstStyle/>
          <a:p>
            <a:pPr eaLnBrk="1" hangingPunct="1"/>
            <a:r>
              <a:rPr lang="en-US" altLang="en-US" sz="3200" smtClean="0"/>
              <a:t>Commercial Weddings Secondary to a Residential Use</a:t>
            </a:r>
          </a:p>
        </p:txBody>
      </p:sp>
      <p:sp>
        <p:nvSpPr>
          <p:cNvPr id="3" name="Content Placeholder 2"/>
          <p:cNvSpPr>
            <a:spLocks noGrp="1"/>
          </p:cNvSpPr>
          <p:nvPr>
            <p:ph sz="quarter" idx="1"/>
          </p:nvPr>
        </p:nvSpPr>
        <p:spPr>
          <a:xfrm>
            <a:off x="914400" y="1676400"/>
            <a:ext cx="7772400" cy="4572000"/>
          </a:xfrm>
        </p:spPr>
        <p:txBody>
          <a:bodyPr>
            <a:normAutofit fontScale="77500" lnSpcReduction="20000"/>
          </a:bodyPr>
          <a:lstStyle/>
          <a:p>
            <a:pPr marL="274320" indent="-274320" eaLnBrk="1" fontAlgn="auto" hangingPunct="1">
              <a:spcBef>
                <a:spcPts val="580"/>
              </a:spcBef>
              <a:spcAft>
                <a:spcPts val="0"/>
              </a:spcAft>
              <a:buFont typeface="Wingdings 2"/>
              <a:buChar char=""/>
              <a:defRPr/>
            </a:pPr>
            <a:r>
              <a:rPr lang="en-US" b="1" i="1" dirty="0" smtClean="0">
                <a:latin typeface="+mj-lt"/>
              </a:rPr>
              <a:t>GOAL:</a:t>
            </a:r>
            <a:r>
              <a:rPr lang="en-US" b="1" dirty="0" smtClean="0">
                <a:latin typeface="+mj-lt"/>
              </a:rPr>
              <a:t>  </a:t>
            </a:r>
            <a:r>
              <a:rPr lang="en-US" dirty="0" smtClean="0">
                <a:latin typeface="+mj-lt"/>
              </a:rPr>
              <a:t>Limit commercial weddings on residential parcels, with standards to protect adjacent residences</a:t>
            </a:r>
          </a:p>
          <a:p>
            <a:pPr marL="274320" indent="-274320" eaLnBrk="1" fontAlgn="auto" hangingPunct="1">
              <a:spcBef>
                <a:spcPts val="580"/>
              </a:spcBef>
              <a:spcAft>
                <a:spcPts val="0"/>
              </a:spcAft>
              <a:buFont typeface="Wingdings 2"/>
              <a:buChar char=""/>
              <a:defRPr/>
            </a:pPr>
            <a:endParaRPr lang="en-US" b="1" i="1" dirty="0" smtClean="0">
              <a:latin typeface="+mj-lt"/>
            </a:endParaRPr>
          </a:p>
          <a:p>
            <a:pPr marL="274320" indent="-274320" eaLnBrk="1" fontAlgn="auto" hangingPunct="1">
              <a:spcBef>
                <a:spcPts val="580"/>
              </a:spcBef>
              <a:spcAft>
                <a:spcPts val="0"/>
              </a:spcAft>
              <a:buFont typeface="Wingdings 2"/>
              <a:buNone/>
              <a:defRPr/>
            </a:pPr>
            <a:r>
              <a:rPr lang="en-US" b="1" i="1" dirty="0" smtClean="0">
                <a:latin typeface="+mj-lt"/>
              </a:rPr>
              <a:t>Standards:</a:t>
            </a:r>
          </a:p>
          <a:p>
            <a:pPr marL="274320" indent="-274320" eaLnBrk="1" fontAlgn="auto" hangingPunct="1">
              <a:spcBef>
                <a:spcPts val="580"/>
              </a:spcBef>
              <a:spcAft>
                <a:spcPts val="0"/>
              </a:spcAft>
              <a:buFont typeface="Wingdings 2"/>
              <a:buChar char=""/>
              <a:defRPr/>
            </a:pPr>
            <a:r>
              <a:rPr lang="en-US" dirty="0" smtClean="0">
                <a:latin typeface="+mj-lt"/>
              </a:rPr>
              <a:t>Allow </a:t>
            </a:r>
            <a:r>
              <a:rPr lang="en-US" i="1" dirty="0" smtClean="0">
                <a:latin typeface="+mj-lt"/>
              </a:rPr>
              <a:t>only</a:t>
            </a:r>
            <a:r>
              <a:rPr lang="en-US" dirty="0" smtClean="0">
                <a:latin typeface="+mj-lt"/>
              </a:rPr>
              <a:t> in rural areas outside the Coastal Zone, in the RA and RR zone districts</a:t>
            </a:r>
          </a:p>
          <a:p>
            <a:pPr marL="274320" indent="-274320" eaLnBrk="1" fontAlgn="auto" hangingPunct="1">
              <a:spcBef>
                <a:spcPts val="580"/>
              </a:spcBef>
              <a:spcAft>
                <a:spcPts val="0"/>
              </a:spcAft>
              <a:buFont typeface="Wingdings 2"/>
              <a:buChar char=""/>
              <a:defRPr/>
            </a:pPr>
            <a:r>
              <a:rPr lang="en-US" i="1" dirty="0" smtClean="0">
                <a:latin typeface="+mj-lt"/>
              </a:rPr>
              <a:t>Always</a:t>
            </a:r>
            <a:r>
              <a:rPr lang="en-US" dirty="0" smtClean="0">
                <a:latin typeface="+mj-lt"/>
              </a:rPr>
              <a:t> requires CUP and neighborhood meeting</a:t>
            </a:r>
          </a:p>
          <a:p>
            <a:pPr marL="274320" indent="-274320" eaLnBrk="1" fontAlgn="auto" hangingPunct="1">
              <a:spcBef>
                <a:spcPts val="580"/>
              </a:spcBef>
              <a:spcAft>
                <a:spcPts val="0"/>
              </a:spcAft>
              <a:buFont typeface="Wingdings 2"/>
              <a:buChar char=""/>
              <a:defRPr/>
            </a:pPr>
            <a:r>
              <a:rPr lang="en-US" dirty="0" smtClean="0">
                <a:latin typeface="+mj-lt"/>
              </a:rPr>
              <a:t>Minimum parcel size of 8 acres to buffer from neighbors</a:t>
            </a:r>
          </a:p>
          <a:p>
            <a:pPr marL="274320" indent="-274320" eaLnBrk="1" fontAlgn="auto" hangingPunct="1">
              <a:spcBef>
                <a:spcPts val="580"/>
              </a:spcBef>
              <a:spcAft>
                <a:spcPts val="0"/>
              </a:spcAft>
              <a:buFont typeface="Wingdings 2"/>
              <a:buChar char=""/>
              <a:defRPr/>
            </a:pPr>
            <a:r>
              <a:rPr lang="en-US" dirty="0" smtClean="0">
                <a:latin typeface="+mj-lt"/>
              </a:rPr>
              <a:t>Permit conditions establish maximum number of guests,  events per year, wedding hours, limitations on outdoor  music, as appropriate to the site and in response to neighborhood concerns</a:t>
            </a:r>
          </a:p>
          <a:p>
            <a:pPr marL="274320" indent="-274320" eaLnBrk="1" fontAlgn="auto" hangingPunct="1">
              <a:spcBef>
                <a:spcPts val="580"/>
              </a:spcBef>
              <a:spcAft>
                <a:spcPts val="0"/>
              </a:spcAft>
              <a:buFont typeface="Wingdings 2"/>
              <a:buChar char=""/>
              <a:defRPr/>
            </a:pPr>
            <a:r>
              <a:rPr lang="en-US" dirty="0" smtClean="0">
                <a:latin typeface="+mj-lt"/>
              </a:rPr>
              <a:t>Required to provide for parking, emergency vehicle access, sanitation facilities and litter control</a:t>
            </a:r>
          </a:p>
          <a:p>
            <a:pPr marL="274320" indent="-274320" eaLnBrk="1" fontAlgn="auto" hangingPunct="1">
              <a:spcBef>
                <a:spcPts val="580"/>
              </a:spcBef>
              <a:spcAft>
                <a:spcPts val="0"/>
              </a:spcAft>
              <a:buFont typeface="Wingdings 2"/>
              <a:buChar char=""/>
              <a:defRPr/>
            </a:pPr>
            <a:r>
              <a:rPr lang="en-US" dirty="0" smtClean="0">
                <a:latin typeface="+mj-lt"/>
              </a:rPr>
              <a:t>Must conform to noise limits in General Plan</a:t>
            </a:r>
          </a:p>
          <a:p>
            <a:pPr marL="274320" indent="-274320" eaLnBrk="1" fontAlgn="auto" hangingPunct="1">
              <a:spcBef>
                <a:spcPts val="580"/>
              </a:spcBef>
              <a:spcAft>
                <a:spcPts val="0"/>
              </a:spcAft>
              <a:buFont typeface="Wingdings 2"/>
              <a:buChar char=""/>
              <a:defRPr/>
            </a:pPr>
            <a:r>
              <a:rPr lang="en-US" dirty="0" smtClean="0">
                <a:latin typeface="+mj-lt"/>
              </a:rPr>
              <a:t>Permit renewal required after 5 years</a:t>
            </a:r>
            <a:endParaRPr lang="en-US" b="1" dirty="0"/>
          </a:p>
        </p:txBody>
      </p:sp>
      <p:sp>
        <p:nvSpPr>
          <p:cNvPr id="21508" name="TextBox 3"/>
          <p:cNvSpPr txBox="1">
            <a:spLocks noChangeArrowheads="1"/>
          </p:cNvSpPr>
          <p:nvPr/>
        </p:nvSpPr>
        <p:spPr bwMode="auto">
          <a:xfrm>
            <a:off x="228600" y="228600"/>
            <a:ext cx="1219200" cy="338138"/>
          </a:xfrm>
          <a:prstGeom prst="rect">
            <a:avLst/>
          </a:prstGeom>
          <a:noFill/>
          <a:ln w="9525">
            <a:noFill/>
            <a:miter lim="800000"/>
            <a:headEnd/>
            <a:tailEnd/>
          </a:ln>
        </p:spPr>
        <p:txBody>
          <a:bodyPr>
            <a:spAutoFit/>
          </a:bodyPr>
          <a:lstStyle/>
          <a:p>
            <a:pPr eaLnBrk="0" hangingPunct="0"/>
            <a:r>
              <a:rPr lang="en-US" sz="1600">
                <a:solidFill>
                  <a:srgbClr val="FF3399"/>
                </a:solidFill>
                <a:latin typeface="Arial Rounded MT Bold" pitchFamily="34" charset="0"/>
              </a:rPr>
              <a:t>Weddings</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762000"/>
            <a:ext cx="7772400" cy="1143000"/>
          </a:xfrm>
        </p:spPr>
        <p:txBody>
          <a:bodyPr/>
          <a:lstStyle/>
          <a:p>
            <a:pPr eaLnBrk="1" hangingPunct="1"/>
            <a:r>
              <a:rPr lang="en-US" altLang="en-US" sz="3200" smtClean="0"/>
              <a:t>Community Events and Fundraisers on Private Residential Property</a:t>
            </a:r>
          </a:p>
        </p:txBody>
      </p:sp>
      <p:sp>
        <p:nvSpPr>
          <p:cNvPr id="3" name="Content Placeholder 2"/>
          <p:cNvSpPr>
            <a:spLocks noGrp="1"/>
          </p:cNvSpPr>
          <p:nvPr>
            <p:ph sz="quarter" idx="1"/>
          </p:nvPr>
        </p:nvSpPr>
        <p:spPr>
          <a:xfrm>
            <a:off x="838200" y="1981200"/>
            <a:ext cx="7772400" cy="4572000"/>
          </a:xfrm>
        </p:spPr>
        <p:txBody>
          <a:bodyPr>
            <a:normAutofit fontScale="85000" lnSpcReduction="20000"/>
          </a:bodyPr>
          <a:lstStyle/>
          <a:p>
            <a:pPr marL="274320" indent="-274320" eaLnBrk="1" fontAlgn="auto" hangingPunct="1">
              <a:spcBef>
                <a:spcPts val="580"/>
              </a:spcBef>
              <a:spcAft>
                <a:spcPts val="0"/>
              </a:spcAft>
              <a:buFont typeface="Wingdings 2"/>
              <a:buNone/>
              <a:defRPr/>
            </a:pPr>
            <a:r>
              <a:rPr lang="en-US" sz="2400" b="1" i="1" dirty="0" smtClean="0">
                <a:latin typeface="+mj-lt"/>
              </a:rPr>
              <a:t>GOAL</a:t>
            </a:r>
            <a:r>
              <a:rPr lang="en-US" sz="2400" dirty="0" smtClean="0">
                <a:latin typeface="+mj-lt"/>
              </a:rPr>
              <a:t>:  </a:t>
            </a:r>
          </a:p>
          <a:p>
            <a:pPr marL="274320" indent="-274320" eaLnBrk="1" fontAlgn="auto" hangingPunct="1">
              <a:spcBef>
                <a:spcPts val="580"/>
              </a:spcBef>
              <a:spcAft>
                <a:spcPts val="0"/>
              </a:spcAft>
              <a:buFont typeface="Wingdings 2"/>
              <a:buNone/>
              <a:defRPr/>
            </a:pPr>
            <a:r>
              <a:rPr lang="en-US" sz="2400" dirty="0" smtClean="0">
                <a:latin typeface="+mj-lt"/>
              </a:rPr>
              <a:t>	Provide streamlined review process for community events and fundraisers on private residential property, while providing standards and appropriate reviews to protect neighboring properties</a:t>
            </a:r>
          </a:p>
          <a:p>
            <a:pPr marL="274320" indent="-274320" eaLnBrk="1" fontAlgn="auto" hangingPunct="1">
              <a:spcBef>
                <a:spcPts val="580"/>
              </a:spcBef>
              <a:spcAft>
                <a:spcPts val="0"/>
              </a:spcAft>
              <a:buFont typeface="Wingdings 2"/>
              <a:buNone/>
              <a:defRPr/>
            </a:pPr>
            <a:r>
              <a:rPr lang="en-US" sz="2400" dirty="0" smtClean="0">
                <a:latin typeface="+mj-lt"/>
              </a:rPr>
              <a:t>Example: Bonny </a:t>
            </a:r>
            <a:r>
              <a:rPr lang="en-US" sz="2400" dirty="0" err="1" smtClean="0">
                <a:latin typeface="+mj-lt"/>
              </a:rPr>
              <a:t>Doon</a:t>
            </a:r>
            <a:r>
              <a:rPr lang="en-US" sz="2400" dirty="0" smtClean="0">
                <a:latin typeface="+mj-lt"/>
              </a:rPr>
              <a:t> Art and Wine Festival</a:t>
            </a:r>
          </a:p>
          <a:p>
            <a:pPr marL="274320" indent="-274320" eaLnBrk="1" fontAlgn="auto" hangingPunct="1">
              <a:spcBef>
                <a:spcPts val="580"/>
              </a:spcBef>
              <a:spcAft>
                <a:spcPts val="0"/>
              </a:spcAft>
              <a:buFont typeface="Wingdings 2"/>
              <a:buNone/>
              <a:defRPr/>
            </a:pPr>
            <a:r>
              <a:rPr lang="en-US" sz="2400" b="1" i="1" dirty="0" smtClean="0">
                <a:latin typeface="+mj-lt"/>
              </a:rPr>
              <a:t>STANDARDS: </a:t>
            </a:r>
          </a:p>
          <a:p>
            <a:pPr marL="274320" indent="-274320" eaLnBrk="1" fontAlgn="auto" hangingPunct="1">
              <a:spcBef>
                <a:spcPts val="580"/>
              </a:spcBef>
              <a:spcAft>
                <a:spcPts val="0"/>
              </a:spcAft>
              <a:buFont typeface="Wingdings 2"/>
              <a:buChar char=""/>
              <a:defRPr/>
            </a:pPr>
            <a:r>
              <a:rPr lang="en-US" sz="2400" dirty="0" smtClean="0">
                <a:latin typeface="+mj-lt"/>
              </a:rPr>
              <a:t>Allow in residential areas county-wide</a:t>
            </a:r>
          </a:p>
          <a:p>
            <a:pPr marL="274320" indent="-274320" eaLnBrk="1" fontAlgn="auto" hangingPunct="1">
              <a:spcBef>
                <a:spcPts val="580"/>
              </a:spcBef>
              <a:spcAft>
                <a:spcPts val="0"/>
              </a:spcAft>
              <a:buFont typeface="Wingdings 2"/>
              <a:buChar char=""/>
              <a:defRPr/>
            </a:pPr>
            <a:r>
              <a:rPr lang="en-US" sz="2400" dirty="0" smtClean="0">
                <a:latin typeface="+mj-lt"/>
              </a:rPr>
              <a:t>One event requires a zoning clearance</a:t>
            </a:r>
          </a:p>
          <a:p>
            <a:pPr marL="548640" lvl="1" eaLnBrk="1" fontAlgn="auto" hangingPunct="1">
              <a:spcBef>
                <a:spcPts val="370"/>
              </a:spcBef>
              <a:spcAft>
                <a:spcPts val="0"/>
              </a:spcAft>
              <a:buFont typeface="Wingdings 2"/>
              <a:buChar char=""/>
              <a:defRPr/>
            </a:pPr>
            <a:r>
              <a:rPr lang="en-US" sz="2200" dirty="0" smtClean="0">
                <a:latin typeface="+mj-lt"/>
              </a:rPr>
              <a:t>Parking on or off-site required</a:t>
            </a:r>
          </a:p>
          <a:p>
            <a:pPr marL="548640" lvl="1" eaLnBrk="1" fontAlgn="auto" hangingPunct="1">
              <a:spcBef>
                <a:spcPts val="370"/>
              </a:spcBef>
              <a:spcAft>
                <a:spcPts val="0"/>
              </a:spcAft>
              <a:buFont typeface="Wingdings 2"/>
              <a:buChar char=""/>
              <a:defRPr/>
            </a:pPr>
            <a:r>
              <a:rPr lang="en-US" sz="2200" dirty="0" smtClean="0">
                <a:latin typeface="+mj-lt"/>
              </a:rPr>
              <a:t>Provide sanitation, control litter</a:t>
            </a:r>
          </a:p>
          <a:p>
            <a:pPr marL="548640" lvl="1" eaLnBrk="1" fontAlgn="auto" hangingPunct="1">
              <a:spcBef>
                <a:spcPts val="370"/>
              </a:spcBef>
              <a:spcAft>
                <a:spcPts val="0"/>
              </a:spcAft>
              <a:buFont typeface="Wingdings 2"/>
              <a:buChar char=""/>
              <a:defRPr/>
            </a:pPr>
            <a:r>
              <a:rPr lang="en-US" sz="2200" dirty="0" smtClean="0">
                <a:latin typeface="+mj-lt"/>
              </a:rPr>
              <a:t>Clearance by Fire Department, other agencies</a:t>
            </a:r>
          </a:p>
          <a:p>
            <a:pPr marL="274320" indent="-274320" eaLnBrk="1" fontAlgn="auto" hangingPunct="1">
              <a:spcBef>
                <a:spcPts val="580"/>
              </a:spcBef>
              <a:spcAft>
                <a:spcPts val="0"/>
              </a:spcAft>
              <a:buFont typeface="Wingdings 2"/>
              <a:buChar char=""/>
              <a:defRPr/>
            </a:pPr>
            <a:r>
              <a:rPr lang="en-US" sz="2400" dirty="0" smtClean="0">
                <a:latin typeface="+mj-lt"/>
              </a:rPr>
              <a:t>Two or more events per year requires minor use permit</a:t>
            </a:r>
          </a:p>
          <a:p>
            <a:pPr marL="548640" lvl="1" eaLnBrk="1" fontAlgn="auto" hangingPunct="1">
              <a:spcBef>
                <a:spcPts val="370"/>
              </a:spcBef>
              <a:spcAft>
                <a:spcPts val="0"/>
              </a:spcAft>
              <a:buFont typeface="Wingdings 2"/>
              <a:buChar char=""/>
              <a:defRPr/>
            </a:pPr>
            <a:r>
              <a:rPr lang="en-US" sz="2200" dirty="0" smtClean="0">
                <a:latin typeface="+mj-lt"/>
              </a:rPr>
              <a:t>Permit conditions limiting event hours, frequency, outdoor amplified music, appropriate to the site and location</a:t>
            </a:r>
          </a:p>
          <a:p>
            <a:pPr marL="548640" lvl="1" eaLnBrk="1" fontAlgn="auto" hangingPunct="1">
              <a:spcBef>
                <a:spcPts val="370"/>
              </a:spcBef>
              <a:spcAft>
                <a:spcPts val="0"/>
              </a:spcAft>
              <a:buFont typeface="Wingdings 2"/>
              <a:buNone/>
              <a:defRPr/>
            </a:pPr>
            <a:r>
              <a:rPr lang="en-US" sz="2200" dirty="0" smtClean="0">
                <a:latin typeface="+mj-lt"/>
              </a:rPr>
              <a:t>Renewal of minor use permit required every 5 years </a:t>
            </a:r>
          </a:p>
          <a:p>
            <a:pPr marL="548640" lvl="1" eaLnBrk="1" fontAlgn="auto" hangingPunct="1">
              <a:spcBef>
                <a:spcPts val="370"/>
              </a:spcBef>
              <a:spcAft>
                <a:spcPts val="0"/>
              </a:spcAft>
              <a:buFont typeface="Wingdings 2"/>
              <a:buChar char=""/>
              <a:defRPr/>
            </a:pPr>
            <a:endParaRPr lang="en-US" sz="2200" dirty="0" smtClean="0">
              <a:latin typeface="+mj-lt"/>
            </a:endParaRPr>
          </a:p>
          <a:p>
            <a:pPr marL="274320" indent="-274320" eaLnBrk="1" fontAlgn="auto" hangingPunct="1">
              <a:spcBef>
                <a:spcPts val="580"/>
              </a:spcBef>
              <a:spcAft>
                <a:spcPts val="0"/>
              </a:spcAft>
              <a:buFont typeface="Wingdings 2"/>
              <a:buChar char=""/>
              <a:defRPr/>
            </a:pPr>
            <a:endParaRPr lang="en-US" sz="2400" dirty="0" smtClean="0">
              <a:latin typeface="+mj-lt"/>
            </a:endParaRPr>
          </a:p>
          <a:p>
            <a:pPr marL="274320" indent="-274320" eaLnBrk="1" fontAlgn="auto" hangingPunct="1">
              <a:spcBef>
                <a:spcPts val="580"/>
              </a:spcBef>
              <a:spcAft>
                <a:spcPts val="0"/>
              </a:spcAft>
              <a:buFont typeface="Wingdings 2"/>
              <a:buChar char=""/>
              <a:defRPr/>
            </a:pPr>
            <a:endParaRPr lang="en-US" sz="2400" dirty="0">
              <a:latin typeface="+mj-lt"/>
            </a:endParaRPr>
          </a:p>
        </p:txBody>
      </p:sp>
      <p:sp>
        <p:nvSpPr>
          <p:cNvPr id="24580" name="TextBox 3"/>
          <p:cNvSpPr txBox="1">
            <a:spLocks noChangeArrowheads="1"/>
          </p:cNvSpPr>
          <p:nvPr/>
        </p:nvSpPr>
        <p:spPr bwMode="auto">
          <a:xfrm>
            <a:off x="381000" y="228600"/>
            <a:ext cx="1447800" cy="584200"/>
          </a:xfrm>
          <a:prstGeom prst="rect">
            <a:avLst/>
          </a:prstGeom>
          <a:noFill/>
          <a:ln w="9525">
            <a:noFill/>
            <a:miter lim="800000"/>
            <a:headEnd/>
            <a:tailEnd/>
          </a:ln>
        </p:spPr>
        <p:txBody>
          <a:bodyPr>
            <a:spAutoFit/>
          </a:bodyPr>
          <a:lstStyle/>
          <a:p>
            <a:pPr eaLnBrk="0" hangingPunct="0"/>
            <a:r>
              <a:rPr lang="en-US" sz="1600">
                <a:solidFill>
                  <a:srgbClr val="990033"/>
                </a:solidFill>
                <a:latin typeface="Arial Rounded MT Bold" pitchFamily="34" charset="0"/>
              </a:rPr>
              <a:t>Community</a:t>
            </a:r>
            <a:r>
              <a:rPr lang="en-US" sz="1600" b="1">
                <a:solidFill>
                  <a:srgbClr val="990033"/>
                </a:solidFill>
                <a:latin typeface="Arial Rounded MT Bold" pitchFamily="34" charset="0"/>
              </a:rPr>
              <a:t> </a:t>
            </a:r>
            <a:r>
              <a:rPr lang="en-US" sz="1600">
                <a:solidFill>
                  <a:srgbClr val="990033"/>
                </a:solidFill>
                <a:latin typeface="Arial Rounded MT Bold" pitchFamily="34" charset="0"/>
              </a:rPr>
              <a:t>Events</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sz="3600" dirty="0" smtClean="0"/>
              <a:t>Temporary Uses such as Sidewalk Sales and Farmers Markets</a:t>
            </a:r>
            <a:endParaRPr lang="en-US" sz="3600" dirty="0"/>
          </a:p>
        </p:txBody>
      </p:sp>
      <p:sp>
        <p:nvSpPr>
          <p:cNvPr id="3" name="Content Placeholder 2"/>
          <p:cNvSpPr>
            <a:spLocks noGrp="1"/>
          </p:cNvSpPr>
          <p:nvPr>
            <p:ph sz="quarter" idx="1"/>
          </p:nvPr>
        </p:nvSpPr>
        <p:spPr>
          <a:xfrm>
            <a:off x="457200" y="1752600"/>
            <a:ext cx="7772400" cy="4800600"/>
          </a:xfrm>
        </p:spPr>
        <p:txBody>
          <a:bodyPr>
            <a:normAutofit/>
          </a:bodyPr>
          <a:lstStyle/>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Temporary permit (Minor use permit ) </a:t>
            </a:r>
          </a:p>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Allow for up to 180 days per year, up to 3 years</a:t>
            </a:r>
          </a:p>
          <a:p>
            <a:pPr marL="274320" indent="-274320" eaLnBrk="1" fontAlgn="auto" hangingPunct="1">
              <a:spcBef>
                <a:spcPts val="580"/>
              </a:spcBef>
              <a:spcAft>
                <a:spcPts val="0"/>
              </a:spcAft>
              <a:buFont typeface="Arial" panose="020B0604020202020204" pitchFamily="34" charset="0"/>
              <a:buChar char="•"/>
              <a:defRPr/>
            </a:pPr>
            <a:r>
              <a:rPr lang="en-US" sz="2000" dirty="0" smtClean="0">
                <a:solidFill>
                  <a:prstClr val="black"/>
                </a:solidFill>
                <a:latin typeface="+mj-lt"/>
              </a:rPr>
              <a:t>Allowed in Commercial and Industrial districts</a:t>
            </a:r>
          </a:p>
          <a:p>
            <a:pPr marL="342900" indent="-342900" eaLnBrk="1" fontAlgn="auto" hangingPunct="1">
              <a:spcBef>
                <a:spcPct val="20000"/>
              </a:spcBef>
              <a:spcAft>
                <a:spcPts val="0"/>
              </a:spcAft>
              <a:buFont typeface="Arial" charset="0"/>
              <a:buChar char="•"/>
              <a:defRPr/>
            </a:pPr>
            <a:r>
              <a:rPr lang="en-US" altLang="en-US" sz="2000" dirty="0" smtClean="0">
                <a:latin typeface="+mj-lt"/>
              </a:rPr>
              <a:t>35% of parking lot, max.</a:t>
            </a:r>
          </a:p>
          <a:p>
            <a:pPr marL="342900" indent="-342900" eaLnBrk="1" fontAlgn="auto" hangingPunct="1">
              <a:spcBef>
                <a:spcPct val="20000"/>
              </a:spcBef>
              <a:spcAft>
                <a:spcPts val="0"/>
              </a:spcAft>
              <a:buFont typeface="Arial" charset="0"/>
              <a:buChar char="•"/>
              <a:defRPr/>
            </a:pPr>
            <a:r>
              <a:rPr lang="en-US" altLang="en-US" sz="2000" dirty="0" smtClean="0">
                <a:latin typeface="+mj-lt"/>
              </a:rPr>
              <a:t>Seasonal sales (e.g. pumpkins)</a:t>
            </a:r>
          </a:p>
          <a:p>
            <a:pPr marL="0" indent="0" eaLnBrk="1" fontAlgn="auto" hangingPunct="1">
              <a:spcBef>
                <a:spcPct val="20000"/>
              </a:spcBef>
              <a:spcAft>
                <a:spcPts val="0"/>
              </a:spcAft>
              <a:buFont typeface="Wingdings 2" pitchFamily="18" charset="2"/>
              <a:buNone/>
              <a:defRPr/>
            </a:pPr>
            <a:r>
              <a:rPr lang="en-US" altLang="en-US" sz="2000" dirty="0">
                <a:latin typeface="+mj-lt"/>
              </a:rPr>
              <a:t> </a:t>
            </a:r>
            <a:r>
              <a:rPr lang="en-US" altLang="en-US" sz="2000" dirty="0" smtClean="0">
                <a:latin typeface="+mj-lt"/>
              </a:rPr>
              <a:t>     exempt </a:t>
            </a:r>
            <a:r>
              <a:rPr lang="en-US" sz="2000" dirty="0" smtClean="0">
                <a:latin typeface="+mj-lt"/>
              </a:rPr>
              <a:t>from permit requirement, </a:t>
            </a:r>
          </a:p>
          <a:p>
            <a:pPr marL="0" indent="0" eaLnBrk="1" fontAlgn="auto" hangingPunct="1">
              <a:spcBef>
                <a:spcPct val="20000"/>
              </a:spcBef>
              <a:spcAft>
                <a:spcPts val="0"/>
              </a:spcAft>
              <a:buFont typeface="Wingdings 2" pitchFamily="18" charset="2"/>
              <a:buNone/>
              <a:defRPr/>
            </a:pPr>
            <a:r>
              <a:rPr lang="en-US" sz="2000" dirty="0">
                <a:latin typeface="+mj-lt"/>
              </a:rPr>
              <a:t> </a:t>
            </a:r>
            <a:r>
              <a:rPr lang="en-US" sz="2000" dirty="0" smtClean="0">
                <a:latin typeface="+mj-lt"/>
              </a:rPr>
              <a:t>     subject to special site standards </a:t>
            </a:r>
          </a:p>
          <a:p>
            <a:pPr marL="0" indent="0" eaLnBrk="1" fontAlgn="auto" hangingPunct="1">
              <a:spcBef>
                <a:spcPct val="20000"/>
              </a:spcBef>
              <a:spcAft>
                <a:spcPts val="0"/>
              </a:spcAft>
              <a:buFont typeface="Wingdings 2" pitchFamily="18" charset="2"/>
              <a:buNone/>
              <a:defRPr/>
            </a:pPr>
            <a:r>
              <a:rPr lang="en-US" sz="2000" dirty="0" smtClean="0">
                <a:latin typeface="+mj-lt"/>
              </a:rPr>
              <a:t>      and limited hours</a:t>
            </a:r>
            <a:endParaRPr lang="en-US" sz="2000" dirty="0">
              <a:latin typeface="+mj-lt"/>
            </a:endParaRPr>
          </a:p>
        </p:txBody>
      </p:sp>
      <p:pic>
        <p:nvPicPr>
          <p:cNvPr id="25604" name="irc_mi" descr="http://mltnews.com/wp-content/uploads/2013/07/IMAG0990.jpg">
            <a:hlinkClick r:id="rId3"/>
          </p:cNvPr>
          <p:cNvPicPr>
            <a:picLocks noChangeAspect="1"/>
          </p:cNvPicPr>
          <p:nvPr/>
        </p:nvPicPr>
        <p:blipFill>
          <a:blip r:embed="rId4" cstate="print"/>
          <a:srcRect l="6848"/>
          <a:stretch>
            <a:fillRect/>
          </a:stretch>
        </p:blipFill>
        <p:spPr bwMode="auto">
          <a:xfrm>
            <a:off x="4572000" y="3124200"/>
            <a:ext cx="3792538" cy="2362200"/>
          </a:xfrm>
          <a:prstGeom prst="rect">
            <a:avLst/>
          </a:prstGeom>
          <a:noFill/>
          <a:ln w="9525">
            <a:noFill/>
            <a:miter lim="800000"/>
            <a:headEnd/>
            <a:tailEnd/>
          </a:ln>
        </p:spPr>
      </p:pic>
      <p:sp>
        <p:nvSpPr>
          <p:cNvPr id="25605" name="TextBox 4"/>
          <p:cNvSpPr txBox="1">
            <a:spLocks noChangeArrowheads="1"/>
          </p:cNvSpPr>
          <p:nvPr/>
        </p:nvSpPr>
        <p:spPr bwMode="auto">
          <a:xfrm>
            <a:off x="381000" y="228600"/>
            <a:ext cx="2057400" cy="338138"/>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Temporary</a:t>
            </a:r>
            <a:r>
              <a:rPr lang="en-US" sz="1600" b="1">
                <a:latin typeface="Arial Rounded MT Bold" pitchFamily="34" charset="0"/>
              </a:rPr>
              <a:t> </a:t>
            </a:r>
            <a:r>
              <a:rPr lang="en-US" sz="1600">
                <a:latin typeface="Arial Rounded MT Bold" pitchFamily="34" charset="0"/>
              </a:rPr>
              <a:t>uses</a:t>
            </a:r>
          </a:p>
        </p:txBody>
      </p:sp>
      <p:sp>
        <p:nvSpPr>
          <p:cNvPr id="6" name="Date Placeholder 5"/>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600" b="1" dirty="0" smtClean="0"/>
              <a:t>Structure of the Presentation</a:t>
            </a:r>
            <a:endParaRPr lang="en-US" sz="3600" b="1" dirty="0"/>
          </a:p>
        </p:txBody>
      </p:sp>
      <p:sp>
        <p:nvSpPr>
          <p:cNvPr id="3" name="Content Placeholder 2"/>
          <p:cNvSpPr>
            <a:spLocks noGrp="1"/>
          </p:cNvSpPr>
          <p:nvPr>
            <p:ph sz="quarter" idx="1"/>
          </p:nvPr>
        </p:nvSpPr>
        <p:spPr>
          <a:xfrm>
            <a:off x="838200" y="1524000"/>
            <a:ext cx="7772400" cy="4495800"/>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US" dirty="0" smtClean="0">
                <a:latin typeface="+mj-lt"/>
              </a:rPr>
              <a:t>Overview of Draft Code Modernization Proposal</a:t>
            </a:r>
          </a:p>
          <a:p>
            <a:pPr marL="548640" lvl="1" eaLnBrk="1" fontAlgn="auto" hangingPunct="1">
              <a:spcBef>
                <a:spcPts val="370"/>
              </a:spcBef>
              <a:spcAft>
                <a:spcPts val="0"/>
              </a:spcAft>
              <a:buFont typeface="Wingdings 2"/>
              <a:buChar char=""/>
              <a:defRPr/>
            </a:pPr>
            <a:r>
              <a:rPr lang="en-US" dirty="0" smtClean="0">
                <a:latin typeface="+mj-lt"/>
              </a:rPr>
              <a:t>History of the Project</a:t>
            </a:r>
          </a:p>
          <a:p>
            <a:pPr marL="548640" lvl="1" eaLnBrk="1" fontAlgn="auto" hangingPunct="1">
              <a:spcBef>
                <a:spcPts val="370"/>
              </a:spcBef>
              <a:spcAft>
                <a:spcPts val="0"/>
              </a:spcAft>
              <a:buFont typeface="Wingdings 2"/>
              <a:buChar char=""/>
              <a:defRPr/>
            </a:pPr>
            <a:r>
              <a:rPr lang="en-US" dirty="0" smtClean="0">
                <a:latin typeface="+mj-lt"/>
              </a:rPr>
              <a:t>Permit framework</a:t>
            </a:r>
          </a:p>
          <a:p>
            <a:pPr marL="548640" lvl="1" eaLnBrk="1" fontAlgn="auto" hangingPunct="1">
              <a:spcBef>
                <a:spcPts val="370"/>
              </a:spcBef>
              <a:spcAft>
                <a:spcPts val="0"/>
              </a:spcAft>
              <a:buFont typeface="Wingdings 2"/>
              <a:buChar char=""/>
              <a:defRPr/>
            </a:pPr>
            <a:r>
              <a:rPr lang="en-US" dirty="0" smtClean="0">
                <a:latin typeface="+mj-lt"/>
              </a:rPr>
              <a:t>Agricultural regulations, including wineries and breweries</a:t>
            </a:r>
          </a:p>
          <a:p>
            <a:pPr marL="548640" lvl="1" eaLnBrk="1" fontAlgn="auto" hangingPunct="1">
              <a:spcBef>
                <a:spcPts val="370"/>
              </a:spcBef>
              <a:spcAft>
                <a:spcPts val="0"/>
              </a:spcAft>
              <a:buFont typeface="Wingdings 2"/>
              <a:buChar char=""/>
              <a:defRPr/>
            </a:pPr>
            <a:r>
              <a:rPr lang="en-US" dirty="0" smtClean="0">
                <a:latin typeface="+mj-lt"/>
              </a:rPr>
              <a:t>Updating other policies and code provisions</a:t>
            </a:r>
          </a:p>
          <a:p>
            <a:pPr marL="548640" lvl="1" eaLnBrk="1" fontAlgn="auto" hangingPunct="1">
              <a:spcBef>
                <a:spcPts val="370"/>
              </a:spcBef>
              <a:spcAft>
                <a:spcPts val="0"/>
              </a:spcAft>
              <a:buFont typeface="Wingdings 2"/>
              <a:buNone/>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Detailed review of proposal for weddings, community events, and temporary permits</a:t>
            </a: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Next steps</a:t>
            </a: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Char char=""/>
              <a:defRPr/>
            </a:pPr>
            <a:r>
              <a:rPr lang="en-US" dirty="0" smtClean="0">
                <a:latin typeface="+mj-lt"/>
              </a:rPr>
              <a:t>Questions and comments?</a:t>
            </a:r>
          </a:p>
          <a:p>
            <a:pPr marL="274320" indent="-274320" eaLnBrk="1" fontAlgn="auto" hangingPunct="1">
              <a:spcBef>
                <a:spcPts val="580"/>
              </a:spcBef>
              <a:spcAft>
                <a:spcPts val="0"/>
              </a:spcAft>
              <a:buFont typeface="Wingdings 2"/>
              <a:buNone/>
              <a:defRPr/>
            </a:pPr>
            <a:r>
              <a:rPr lang="en-US" dirty="0" smtClean="0">
                <a:latin typeface="+mj-lt"/>
              </a:rPr>
              <a:t> </a:t>
            </a:r>
          </a:p>
          <a:p>
            <a:pPr marL="274320" indent="-274320" eaLnBrk="1" fontAlgn="auto" hangingPunct="1">
              <a:spcBef>
                <a:spcPts val="580"/>
              </a:spcBef>
              <a:spcAft>
                <a:spcPts val="0"/>
              </a:spcAft>
              <a:buFont typeface="Wingdings 2"/>
              <a:buChar char=""/>
              <a:defRPr/>
            </a:pPr>
            <a:endParaRPr lang="en-US" dirty="0"/>
          </a:p>
        </p:txBody>
      </p:sp>
      <p:sp>
        <p:nvSpPr>
          <p:cNvPr id="7172" name="TextBox 3"/>
          <p:cNvSpPr txBox="1">
            <a:spLocks noChangeArrowheads="1"/>
          </p:cNvSpPr>
          <p:nvPr/>
        </p:nvSpPr>
        <p:spPr bwMode="auto">
          <a:xfrm>
            <a:off x="304800" y="228600"/>
            <a:ext cx="1143000" cy="338138"/>
          </a:xfrm>
          <a:prstGeom prst="rect">
            <a:avLst/>
          </a:prstGeom>
          <a:noFill/>
          <a:ln w="9525">
            <a:noFill/>
            <a:miter lim="800000"/>
            <a:headEnd/>
            <a:tailEnd/>
          </a:ln>
        </p:spPr>
        <p:txBody>
          <a:bodyPr>
            <a:spAutoFit/>
          </a:bodyPr>
          <a:lstStyle/>
          <a:p>
            <a:pPr eaLnBrk="0" hangingPunct="0"/>
            <a:r>
              <a:rPr lang="en-US" sz="1600">
                <a:solidFill>
                  <a:srgbClr val="0070C0"/>
                </a:solidFill>
                <a:latin typeface="Arial Rounded MT Bold" pitchFamily="34" charset="0"/>
              </a:rPr>
              <a:t>Overview</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6" descr="POD 1.JPG"/>
          <p:cNvPicPr>
            <a:picLocks noGrp="1" noChangeAspect="1"/>
          </p:cNvPicPr>
          <p:nvPr>
            <p:ph sz="half" idx="2"/>
          </p:nvPr>
        </p:nvPicPr>
        <p:blipFill>
          <a:blip r:embed="rId3" cstate="print"/>
          <a:srcRect/>
          <a:stretch>
            <a:fillRect/>
          </a:stretch>
        </p:blipFill>
        <p:spPr>
          <a:xfrm>
            <a:off x="533400" y="3486150"/>
            <a:ext cx="3735388" cy="2801938"/>
          </a:xfrm>
        </p:spPr>
      </p:pic>
      <p:pic>
        <p:nvPicPr>
          <p:cNvPr id="26627" name="Content Placeholder 13" descr="POD 2 REV.jpg"/>
          <p:cNvPicPr>
            <a:picLocks noGrp="1" noChangeAspect="1"/>
          </p:cNvPicPr>
          <p:nvPr>
            <p:ph sz="quarter" idx="4"/>
          </p:nvPr>
        </p:nvPicPr>
        <p:blipFill>
          <a:blip r:embed="rId4" cstate="print"/>
          <a:srcRect/>
          <a:stretch>
            <a:fillRect/>
          </a:stretch>
        </p:blipFill>
        <p:spPr>
          <a:xfrm>
            <a:off x="4953000" y="3486150"/>
            <a:ext cx="3733800" cy="2762250"/>
          </a:xfrm>
        </p:spPr>
      </p:pic>
      <p:sp>
        <p:nvSpPr>
          <p:cNvPr id="26628" name="TextBox 7"/>
          <p:cNvSpPr txBox="1">
            <a:spLocks noChangeArrowheads="1"/>
          </p:cNvSpPr>
          <p:nvPr/>
        </p:nvSpPr>
        <p:spPr bwMode="auto">
          <a:xfrm>
            <a:off x="381000" y="228600"/>
            <a:ext cx="1905000" cy="338138"/>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Temp Structures</a:t>
            </a:r>
          </a:p>
        </p:txBody>
      </p:sp>
      <p:sp>
        <p:nvSpPr>
          <p:cNvPr id="26629" name="Title 10"/>
          <p:cNvSpPr>
            <a:spLocks noGrp="1"/>
          </p:cNvSpPr>
          <p:nvPr>
            <p:ph type="title"/>
          </p:nvPr>
        </p:nvSpPr>
        <p:spPr/>
        <p:txBody>
          <a:bodyPr/>
          <a:lstStyle/>
          <a:p>
            <a:r>
              <a:rPr lang="en-US" sz="3200" smtClean="0"/>
              <a:t>Temporary Storage Structures (PODS) - New</a:t>
            </a:r>
          </a:p>
        </p:txBody>
      </p:sp>
      <p:sp>
        <p:nvSpPr>
          <p:cNvPr id="13" name="Content Placeholder 2"/>
          <p:cNvSpPr txBox="1">
            <a:spLocks/>
          </p:cNvSpPr>
          <p:nvPr/>
        </p:nvSpPr>
        <p:spPr bwMode="auto">
          <a:xfrm>
            <a:off x="990600" y="2819400"/>
            <a:ext cx="7772400" cy="4800600"/>
          </a:xfrm>
          <a:prstGeom prst="rect">
            <a:avLst/>
          </a:prstGeom>
          <a:noFill/>
          <a:ln w="12700" cap="sq" cmpd="sng" algn="ctr">
            <a:noFill/>
            <a:prstDash val="solid"/>
            <a:miter lim="800000"/>
            <a:headEnd/>
            <a:tailEnd/>
          </a:ln>
        </p:spPr>
        <p:txBody>
          <a:bodyPr anchor="b">
            <a:normAutofit/>
          </a:bodyPr>
          <a:lstStyle/>
          <a:p>
            <a:pPr marL="274320" indent="-274320" fontAlgn="auto">
              <a:spcBef>
                <a:spcPts val="580"/>
              </a:spcBef>
              <a:spcAft>
                <a:spcPts val="0"/>
              </a:spcAft>
              <a:buClr>
                <a:schemeClr val="accent1"/>
              </a:buClr>
              <a:buSzPct val="85000"/>
              <a:buFont typeface="Arial" panose="020B0604020202020204" pitchFamily="34" charset="0"/>
              <a:buChar char="•"/>
              <a:defRPr/>
            </a:pPr>
            <a:endParaRPr lang="en-US" sz="2000" b="1" dirty="0">
              <a:solidFill>
                <a:schemeClr val="accent1"/>
              </a:solidFill>
              <a:latin typeface="+mj-lt"/>
              <a:ea typeface="+mj-ea"/>
              <a:cs typeface="+mj-cs"/>
            </a:endParaRPr>
          </a:p>
        </p:txBody>
      </p:sp>
      <p:sp>
        <p:nvSpPr>
          <p:cNvPr id="14" name="Content Placeholder 2"/>
          <p:cNvSpPr txBox="1">
            <a:spLocks/>
          </p:cNvSpPr>
          <p:nvPr/>
        </p:nvSpPr>
        <p:spPr bwMode="auto">
          <a:xfrm>
            <a:off x="609600" y="1447800"/>
            <a:ext cx="3962400" cy="1447800"/>
          </a:xfrm>
          <a:prstGeom prst="rect">
            <a:avLst/>
          </a:prstGeom>
          <a:noFill/>
          <a:ln w="12700" cap="sq" cmpd="sng" algn="ctr">
            <a:noFill/>
            <a:prstDash val="solid"/>
            <a:miter lim="800000"/>
            <a:headEnd/>
            <a:tailEnd/>
          </a:ln>
        </p:spPr>
        <p:txBody>
          <a:bodyPr anchor="b">
            <a:normAutofit fontScale="92500"/>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One POD-type storage structure allowed by right for up to 60 days.</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smtClean="0">
                <a:solidFill>
                  <a:prstClr val="black"/>
                </a:solidFill>
                <a:latin typeface="+mj-lt"/>
                <a:ea typeface="+mj-ea"/>
                <a:cs typeface="+mj-cs"/>
              </a:rPr>
              <a:t>Up to 180 days </a:t>
            </a:r>
            <a:r>
              <a:rPr lang="en-US" sz="2000" dirty="0">
                <a:solidFill>
                  <a:prstClr val="black"/>
                </a:solidFill>
                <a:latin typeface="+mj-lt"/>
                <a:ea typeface="+mj-ea"/>
                <a:cs typeface="+mj-cs"/>
              </a:rPr>
              <a:t>allowed with a Temporary Permit (MUP)</a:t>
            </a:r>
            <a:endParaRPr lang="en-US" sz="2000" dirty="0">
              <a:solidFill>
                <a:schemeClr val="accent1"/>
              </a:solidFill>
              <a:latin typeface="+mj-lt"/>
              <a:ea typeface="+mj-ea"/>
              <a:cs typeface="+mj-cs"/>
            </a:endParaRPr>
          </a:p>
        </p:txBody>
      </p:sp>
      <p:sp>
        <p:nvSpPr>
          <p:cNvPr id="16" name="Content Placeholder 2"/>
          <p:cNvSpPr txBox="1">
            <a:spLocks/>
          </p:cNvSpPr>
          <p:nvPr/>
        </p:nvSpPr>
        <p:spPr bwMode="auto">
          <a:xfrm>
            <a:off x="4495800" y="1447800"/>
            <a:ext cx="4191000" cy="1905000"/>
          </a:xfrm>
          <a:prstGeom prst="rect">
            <a:avLst/>
          </a:prstGeom>
          <a:noFill/>
          <a:ln w="12700" cap="sq" cmpd="sng" algn="ctr">
            <a:noFill/>
            <a:prstDash val="solid"/>
            <a:miter lim="800000"/>
            <a:headEnd/>
            <a:tailEnd/>
          </a:ln>
        </p:spPr>
        <p:txBody>
          <a:bodyPr anchor="b">
            <a:normAutofit fontScale="85000" lnSpcReduction="20000"/>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5 foot setbacks required.</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Driveway location OK.</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Allowed in the right of way with approval from Public Works.</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Not allowed on vacant residential parcels, except with active building permit.</a:t>
            </a:r>
            <a:endParaRPr lang="en-US" sz="2000" dirty="0">
              <a:solidFill>
                <a:schemeClr val="accent1"/>
              </a:solidFill>
              <a:latin typeface="+mj-lt"/>
              <a:ea typeface="+mj-ea"/>
              <a:cs typeface="+mj-cs"/>
            </a:endParaRPr>
          </a:p>
        </p:txBody>
      </p:sp>
      <p:sp>
        <p:nvSpPr>
          <p:cNvPr id="9" name="Date Placeholder 8"/>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371600" y="304800"/>
            <a:ext cx="6629400" cy="715963"/>
          </a:xfrm>
          <a:solidFill>
            <a:schemeClr val="bg1"/>
          </a:solidFill>
        </p:spPr>
        <p:txBody>
          <a:bodyPr/>
          <a:lstStyle/>
          <a:p>
            <a:pPr eaLnBrk="1" hangingPunct="1"/>
            <a:r>
              <a:rPr lang="en-US" sz="3200" smtClean="0"/>
              <a:t>Temporary Tent Structures - New</a:t>
            </a:r>
          </a:p>
        </p:txBody>
      </p:sp>
      <p:pic>
        <p:nvPicPr>
          <p:cNvPr id="27651" name="Content Placeholder 8"/>
          <p:cNvPicPr>
            <a:picLocks noGrp="1"/>
          </p:cNvPicPr>
          <p:nvPr>
            <p:ph sz="half" idx="2"/>
          </p:nvPr>
        </p:nvPicPr>
        <p:blipFill>
          <a:blip r:embed="rId3" cstate="print"/>
          <a:srcRect l="10155" t="12677" r="56192" b="27615"/>
          <a:stretch>
            <a:fillRect/>
          </a:stretch>
        </p:blipFill>
        <p:spPr>
          <a:xfrm>
            <a:off x="457200" y="3230563"/>
            <a:ext cx="4040188" cy="3017837"/>
          </a:xfrm>
        </p:spPr>
      </p:pic>
      <p:pic>
        <p:nvPicPr>
          <p:cNvPr id="27652" name="Content Placeholder 10"/>
          <p:cNvPicPr>
            <a:picLocks noGrp="1"/>
          </p:cNvPicPr>
          <p:nvPr>
            <p:ph sz="quarter" idx="4"/>
          </p:nvPr>
        </p:nvPicPr>
        <p:blipFill>
          <a:blip r:embed="rId4" cstate="print"/>
          <a:srcRect l="14299" t="31346" r="64162" b="30827"/>
          <a:stretch>
            <a:fillRect/>
          </a:stretch>
        </p:blipFill>
        <p:spPr>
          <a:xfrm>
            <a:off x="4670425" y="3221038"/>
            <a:ext cx="3990975" cy="3027362"/>
          </a:xfrm>
        </p:spPr>
      </p:pic>
      <p:sp>
        <p:nvSpPr>
          <p:cNvPr id="27653" name="TextBox 6"/>
          <p:cNvSpPr txBox="1">
            <a:spLocks noChangeArrowheads="1"/>
          </p:cNvSpPr>
          <p:nvPr/>
        </p:nvSpPr>
        <p:spPr bwMode="auto">
          <a:xfrm>
            <a:off x="228600" y="152400"/>
            <a:ext cx="1905000" cy="338138"/>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Temp Structures</a:t>
            </a:r>
          </a:p>
        </p:txBody>
      </p:sp>
      <p:sp>
        <p:nvSpPr>
          <p:cNvPr id="8" name="Content Placeholder 2"/>
          <p:cNvSpPr txBox="1">
            <a:spLocks/>
          </p:cNvSpPr>
          <p:nvPr/>
        </p:nvSpPr>
        <p:spPr bwMode="auto">
          <a:xfrm>
            <a:off x="381000" y="1143000"/>
            <a:ext cx="3962400" cy="1981200"/>
          </a:xfrm>
          <a:prstGeom prst="rect">
            <a:avLst/>
          </a:prstGeom>
          <a:noFill/>
          <a:ln w="12700" cap="sq" cmpd="sng" algn="ctr">
            <a:noFill/>
            <a:prstDash val="solid"/>
            <a:miter lim="800000"/>
            <a:headEnd/>
            <a:tailEnd/>
          </a:ln>
        </p:spPr>
        <p:txBody>
          <a:bodyPr anchor="b">
            <a:normAutofit lnSpcReduction="10000"/>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One tent structure up to 300 sq ft. allowed for 6 months.</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With Temporary Permit can remain up to 3 years and can &gt;300 sq ft. </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Allowed in driveway</a:t>
            </a:r>
            <a:endParaRPr lang="en-US" sz="2000" dirty="0">
              <a:solidFill>
                <a:schemeClr val="accent1"/>
              </a:solidFill>
              <a:latin typeface="+mj-lt"/>
              <a:ea typeface="+mj-ea"/>
              <a:cs typeface="+mj-cs"/>
            </a:endParaRPr>
          </a:p>
        </p:txBody>
      </p:sp>
      <p:sp>
        <p:nvSpPr>
          <p:cNvPr id="10" name="Content Placeholder 2"/>
          <p:cNvSpPr txBox="1">
            <a:spLocks/>
          </p:cNvSpPr>
          <p:nvPr/>
        </p:nvSpPr>
        <p:spPr bwMode="auto">
          <a:xfrm>
            <a:off x="4419600" y="1143000"/>
            <a:ext cx="3962400" cy="1828800"/>
          </a:xfrm>
          <a:prstGeom prst="rect">
            <a:avLst/>
          </a:prstGeom>
          <a:noFill/>
          <a:ln w="12700" cap="sq" cmpd="sng" algn="ctr">
            <a:noFill/>
            <a:prstDash val="solid"/>
            <a:miter lim="800000"/>
            <a:headEnd/>
            <a:tailEnd/>
          </a:ln>
        </p:spPr>
        <p:txBody>
          <a:bodyPr anchor="b">
            <a:normAutofit/>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Standard setbacks apply except:</a:t>
            </a:r>
          </a:p>
          <a:p>
            <a:pPr marL="731520" lvl="1"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Open-sided tent structures qualify for reduced setback</a:t>
            </a:r>
          </a:p>
          <a:p>
            <a:pPr marL="731520" lvl="1"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5-ft from front and street side property lines</a:t>
            </a:r>
            <a:endParaRPr lang="en-US" sz="2000" dirty="0">
              <a:solidFill>
                <a:schemeClr val="accent1"/>
              </a:solidFill>
              <a:latin typeface="+mj-lt"/>
              <a:ea typeface="+mj-ea"/>
              <a:cs typeface="+mj-cs"/>
            </a:endParaRPr>
          </a:p>
        </p:txBody>
      </p:sp>
      <p:sp>
        <p:nvSpPr>
          <p:cNvPr id="9" name="Date Placeholder 8"/>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62000"/>
            <a:ext cx="8229600" cy="1219200"/>
          </a:xfrm>
          <a:solidFill>
            <a:schemeClr val="bg1">
              <a:alpha val="58038"/>
            </a:schemeClr>
          </a:solidFill>
        </p:spPr>
        <p:txBody>
          <a:bodyPr/>
          <a:lstStyle/>
          <a:p>
            <a:pPr eaLnBrk="1" hangingPunct="1"/>
            <a:r>
              <a:rPr lang="en-US" sz="3200" smtClean="0"/>
              <a:t>Cargo containers as non-habitable accessory structures, on rural parcels only - New</a:t>
            </a:r>
          </a:p>
        </p:txBody>
      </p:sp>
      <p:pic>
        <p:nvPicPr>
          <p:cNvPr id="28675" name="Content Placeholder 8" descr="https://s-media-cache-ak0.pinimg.com/236x/f5/97/b2/f597b2648a54f85a9e4b1db98774e7bb.jpg"/>
          <p:cNvPicPr>
            <a:picLocks noGrp="1" noChangeAspect="1"/>
          </p:cNvPicPr>
          <p:nvPr>
            <p:ph sz="half" idx="2"/>
          </p:nvPr>
        </p:nvPicPr>
        <p:blipFill>
          <a:blip r:embed="rId3" cstate="print">
            <a:lum bright="40000" contrast="52000"/>
          </a:blip>
          <a:srcRect l="17796" r="5649" b="14661"/>
          <a:stretch>
            <a:fillRect/>
          </a:stretch>
        </p:blipFill>
        <p:spPr>
          <a:xfrm>
            <a:off x="492125" y="3657600"/>
            <a:ext cx="3851275" cy="2819400"/>
          </a:xfrm>
        </p:spPr>
      </p:pic>
      <p:pic>
        <p:nvPicPr>
          <p:cNvPr id="28676" name="Content Placeholder 9" descr="http://static1.squarespace.com/static/525bf19be4b0ef380880b287/543ecd23e4b0e4641e3f8c18/543ecd29e4b07d76437ea5f4/1413401906149/New+20'+onsite.JPG"/>
          <p:cNvPicPr>
            <a:picLocks noGrp="1"/>
          </p:cNvPicPr>
          <p:nvPr>
            <p:ph sz="quarter" idx="4"/>
          </p:nvPr>
        </p:nvPicPr>
        <p:blipFill>
          <a:blip r:embed="rId4" cstate="print"/>
          <a:srcRect/>
          <a:stretch>
            <a:fillRect/>
          </a:stretch>
        </p:blipFill>
        <p:spPr>
          <a:xfrm>
            <a:off x="4645025" y="3598863"/>
            <a:ext cx="4041775" cy="2954337"/>
          </a:xfrm>
        </p:spPr>
      </p:pic>
      <p:sp>
        <p:nvSpPr>
          <p:cNvPr id="28677" name="TextBox 6"/>
          <p:cNvSpPr txBox="1">
            <a:spLocks noChangeArrowheads="1"/>
          </p:cNvSpPr>
          <p:nvPr/>
        </p:nvSpPr>
        <p:spPr bwMode="auto">
          <a:xfrm>
            <a:off x="381000" y="152400"/>
            <a:ext cx="2895600" cy="584200"/>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Accessory and Multi-family standards</a:t>
            </a:r>
          </a:p>
        </p:txBody>
      </p:sp>
      <p:sp>
        <p:nvSpPr>
          <p:cNvPr id="8" name="Content Placeholder 2"/>
          <p:cNvSpPr txBox="1">
            <a:spLocks/>
          </p:cNvSpPr>
          <p:nvPr/>
        </p:nvSpPr>
        <p:spPr bwMode="auto">
          <a:xfrm>
            <a:off x="457200" y="2057400"/>
            <a:ext cx="3962400" cy="1524000"/>
          </a:xfrm>
          <a:prstGeom prst="rect">
            <a:avLst/>
          </a:prstGeom>
          <a:noFill/>
          <a:ln w="12700" cap="sq" cmpd="sng" algn="ctr">
            <a:noFill/>
            <a:prstDash val="solid"/>
            <a:miter lim="800000"/>
            <a:headEnd/>
            <a:tailEnd/>
          </a:ln>
        </p:spPr>
        <p:txBody>
          <a:bodyPr anchor="b">
            <a:normAutofit/>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Only one container per parcel</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Minor Use Permit required</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Same size and use limits as standard accessory structures</a:t>
            </a:r>
          </a:p>
        </p:txBody>
      </p:sp>
      <p:sp>
        <p:nvSpPr>
          <p:cNvPr id="10" name="Content Placeholder 2"/>
          <p:cNvSpPr txBox="1">
            <a:spLocks/>
          </p:cNvSpPr>
          <p:nvPr/>
        </p:nvSpPr>
        <p:spPr bwMode="auto">
          <a:xfrm>
            <a:off x="4343400" y="1524000"/>
            <a:ext cx="3962400" cy="1981200"/>
          </a:xfrm>
          <a:prstGeom prst="rect">
            <a:avLst/>
          </a:prstGeom>
          <a:noFill/>
          <a:ln w="12700" cap="sq" cmpd="sng" algn="ctr">
            <a:noFill/>
            <a:prstDash val="solid"/>
            <a:miter lim="800000"/>
            <a:headEnd/>
            <a:tailEnd/>
          </a:ln>
        </p:spPr>
        <p:txBody>
          <a:bodyPr anchor="b">
            <a:normAutofit/>
          </a:bodyPr>
          <a:lstStyle/>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Not allowed on vacant residential parcel or in USL/RSL</a:t>
            </a:r>
          </a:p>
          <a:p>
            <a:pPr marL="274320" indent="-274320" fontAlgn="auto">
              <a:spcBef>
                <a:spcPts val="580"/>
              </a:spcBef>
              <a:spcAft>
                <a:spcPts val="0"/>
              </a:spcAft>
              <a:buClr>
                <a:schemeClr val="accent1"/>
              </a:buClr>
              <a:buSzPct val="85000"/>
              <a:buFont typeface="Arial" panose="020B0604020202020204" pitchFamily="34" charset="0"/>
              <a:buChar char="•"/>
              <a:defRPr/>
            </a:pPr>
            <a:r>
              <a:rPr lang="en-US" sz="2000" dirty="0">
                <a:solidFill>
                  <a:prstClr val="black"/>
                </a:solidFill>
                <a:latin typeface="+mj-lt"/>
                <a:ea typeface="+mj-ea"/>
                <a:cs typeface="+mj-cs"/>
              </a:rPr>
              <a:t>Screened from view or designed for neighborhood compatibility</a:t>
            </a:r>
          </a:p>
        </p:txBody>
      </p:sp>
      <p:sp>
        <p:nvSpPr>
          <p:cNvPr id="9" name="Date Placeholder 8"/>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3200" b="1" smtClean="0"/>
              <a:t>And as habitable accessory structures</a:t>
            </a:r>
          </a:p>
        </p:txBody>
      </p:sp>
      <p:sp>
        <p:nvSpPr>
          <p:cNvPr id="31747" name="Content Placeholder 5"/>
          <p:cNvSpPr>
            <a:spLocks noGrp="1"/>
          </p:cNvSpPr>
          <p:nvPr>
            <p:ph idx="1"/>
          </p:nvPr>
        </p:nvSpPr>
        <p:spPr>
          <a:xfrm>
            <a:off x="381000" y="1447800"/>
            <a:ext cx="3124200" cy="4648200"/>
          </a:xfrm>
        </p:spPr>
        <p:txBody>
          <a:bodyPr>
            <a:normAutofit/>
          </a:bodyPr>
          <a:lstStyle/>
          <a:p>
            <a:pPr marL="274320" indent="-274320" eaLnBrk="1" fontAlgn="auto" hangingPunct="1">
              <a:spcBef>
                <a:spcPts val="580"/>
              </a:spcBef>
              <a:spcAft>
                <a:spcPts val="0"/>
              </a:spcAft>
              <a:buFont typeface="Wingdings 2"/>
              <a:buChar char=""/>
              <a:defRPr/>
            </a:pPr>
            <a:r>
              <a:rPr lang="en-US" altLang="en-US" sz="2400" dirty="0" smtClean="0">
                <a:latin typeface="+mj-lt"/>
              </a:rPr>
              <a:t>Not within Urban/ Rural Service Areas</a:t>
            </a:r>
          </a:p>
          <a:p>
            <a:pPr marL="274320" indent="-274320" eaLnBrk="1" fontAlgn="auto" hangingPunct="1">
              <a:spcBef>
                <a:spcPts val="580"/>
              </a:spcBef>
              <a:spcAft>
                <a:spcPts val="0"/>
              </a:spcAft>
              <a:buFont typeface="Wingdings 2"/>
              <a:buChar char=""/>
              <a:defRPr/>
            </a:pPr>
            <a:r>
              <a:rPr lang="en-US" altLang="en-US" sz="2400" dirty="0" smtClean="0">
                <a:latin typeface="+mj-lt"/>
              </a:rPr>
              <a:t>Meet site standards for habitable accessory structures</a:t>
            </a:r>
          </a:p>
          <a:p>
            <a:pPr marL="274320" indent="-274320" eaLnBrk="1" fontAlgn="auto" hangingPunct="1">
              <a:spcBef>
                <a:spcPts val="580"/>
              </a:spcBef>
              <a:spcAft>
                <a:spcPts val="0"/>
              </a:spcAft>
              <a:buFont typeface="Wingdings 2"/>
              <a:buChar char=""/>
              <a:defRPr/>
            </a:pPr>
            <a:r>
              <a:rPr lang="en-US" altLang="en-US" sz="2400" dirty="0" smtClean="0">
                <a:latin typeface="+mj-lt"/>
              </a:rPr>
              <a:t>In addition: </a:t>
            </a:r>
          </a:p>
          <a:p>
            <a:pPr marL="548640" lvl="1" eaLnBrk="1" fontAlgn="auto" hangingPunct="1">
              <a:spcBef>
                <a:spcPts val="370"/>
              </a:spcBef>
              <a:spcAft>
                <a:spcPts val="0"/>
              </a:spcAft>
              <a:buFont typeface="Wingdings 2"/>
              <a:buChar char=""/>
              <a:defRPr/>
            </a:pPr>
            <a:r>
              <a:rPr lang="en-US" altLang="en-US" sz="2000" dirty="0" smtClean="0">
                <a:latin typeface="+mj-lt"/>
              </a:rPr>
              <a:t>Siding required, must reach to foundation.</a:t>
            </a:r>
          </a:p>
          <a:p>
            <a:pPr marL="548640" lvl="1" eaLnBrk="1" fontAlgn="auto" hangingPunct="1">
              <a:spcBef>
                <a:spcPts val="370"/>
              </a:spcBef>
              <a:spcAft>
                <a:spcPts val="0"/>
              </a:spcAft>
              <a:buFont typeface="Wingdings 2"/>
              <a:buChar char=""/>
              <a:defRPr/>
            </a:pPr>
            <a:r>
              <a:rPr lang="en-US" altLang="en-US" sz="2000" dirty="0" smtClean="0">
                <a:latin typeface="+mj-lt"/>
              </a:rPr>
              <a:t>Design, color and materials to complement existing buildings</a:t>
            </a:r>
            <a:r>
              <a:rPr lang="en-US" altLang="en-US" dirty="0" smtClean="0">
                <a:latin typeface="+mj-lt"/>
              </a:rPr>
              <a:t>.</a:t>
            </a:r>
          </a:p>
          <a:p>
            <a:pPr marL="274320" indent="-274320" eaLnBrk="1" fontAlgn="auto" hangingPunct="1">
              <a:spcBef>
                <a:spcPts val="580"/>
              </a:spcBef>
              <a:spcAft>
                <a:spcPts val="0"/>
              </a:spcAft>
              <a:buFont typeface="Wingdings 2"/>
              <a:buNone/>
              <a:defRPr/>
            </a:pPr>
            <a:endParaRPr lang="en-US" altLang="en-US" dirty="0" smtClean="0"/>
          </a:p>
        </p:txBody>
      </p:sp>
      <p:sp>
        <p:nvSpPr>
          <p:cNvPr id="29700" name="TextBox 5"/>
          <p:cNvSpPr txBox="1">
            <a:spLocks noChangeArrowheads="1"/>
          </p:cNvSpPr>
          <p:nvPr/>
        </p:nvSpPr>
        <p:spPr bwMode="auto">
          <a:xfrm>
            <a:off x="304800" y="228600"/>
            <a:ext cx="3276600" cy="584200"/>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Accessory and Multi-family standards</a:t>
            </a:r>
          </a:p>
        </p:txBody>
      </p:sp>
      <p:pic>
        <p:nvPicPr>
          <p:cNvPr id="29701" name="Picture 2" descr="Homes on Pinterest | Shipping Containers, Shipping Container Homes ..."/>
          <p:cNvPicPr>
            <a:picLocks noChangeAspect="1" noChangeArrowheads="1"/>
          </p:cNvPicPr>
          <p:nvPr/>
        </p:nvPicPr>
        <p:blipFill>
          <a:blip r:embed="rId3" cstate="print"/>
          <a:srcRect/>
          <a:stretch>
            <a:fillRect/>
          </a:stretch>
        </p:blipFill>
        <p:spPr bwMode="auto">
          <a:xfrm>
            <a:off x="4191000" y="4038600"/>
            <a:ext cx="3810000" cy="2533650"/>
          </a:xfrm>
          <a:prstGeom prst="rect">
            <a:avLst/>
          </a:prstGeom>
          <a:noFill/>
          <a:ln w="9525">
            <a:noFill/>
            <a:miter lim="800000"/>
            <a:headEnd/>
            <a:tailEnd/>
          </a:ln>
        </p:spPr>
      </p:pic>
      <p:pic>
        <p:nvPicPr>
          <p:cNvPr id="29702" name="Picture 8" descr="http://d3310hm27mievn.galaxant.com/000/035/376/02-FgsbAvU.jpg"/>
          <p:cNvPicPr>
            <a:picLocks noChangeAspect="1" noChangeArrowheads="1"/>
          </p:cNvPicPr>
          <p:nvPr/>
        </p:nvPicPr>
        <p:blipFill>
          <a:blip r:embed="rId4" cstate="print"/>
          <a:srcRect t="28847"/>
          <a:stretch>
            <a:fillRect/>
          </a:stretch>
        </p:blipFill>
        <p:spPr bwMode="auto">
          <a:xfrm>
            <a:off x="3886200" y="1524000"/>
            <a:ext cx="4605338" cy="2184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85800"/>
            <a:ext cx="8458200" cy="1143000"/>
          </a:xfrm>
        </p:spPr>
        <p:txBody>
          <a:bodyPr/>
          <a:lstStyle/>
          <a:p>
            <a:pPr eaLnBrk="1" hangingPunct="1"/>
            <a:r>
              <a:rPr lang="en-US" altLang="en-US" sz="2800" smtClean="0"/>
              <a:t>Revised Permit Process for Accessory Structures and Site Standards for Multi-family zone districts</a:t>
            </a:r>
          </a:p>
        </p:txBody>
      </p:sp>
      <p:sp>
        <p:nvSpPr>
          <p:cNvPr id="3" name="Content Placeholder 2"/>
          <p:cNvSpPr>
            <a:spLocks noGrp="1"/>
          </p:cNvSpPr>
          <p:nvPr>
            <p:ph sz="quarter" idx="1"/>
          </p:nvPr>
        </p:nvSpPr>
        <p:spPr>
          <a:xfrm>
            <a:off x="762000" y="1905000"/>
            <a:ext cx="7772400" cy="4191000"/>
          </a:xfrm>
        </p:spPr>
        <p:txBody>
          <a:bodyPr>
            <a:normAutofit fontScale="92500" lnSpcReduction="20000"/>
          </a:bodyPr>
          <a:lstStyle/>
          <a:p>
            <a:pPr marL="274320" indent="-274320" eaLnBrk="1" fontAlgn="auto" hangingPunct="1">
              <a:spcBef>
                <a:spcPts val="580"/>
              </a:spcBef>
              <a:spcAft>
                <a:spcPts val="0"/>
              </a:spcAft>
              <a:buFont typeface="Wingdings 2"/>
              <a:buNone/>
              <a:defRPr/>
            </a:pPr>
            <a:r>
              <a:rPr lang="en-US" sz="2400" b="1" dirty="0" smtClean="0">
                <a:latin typeface="+mj-lt"/>
              </a:rPr>
              <a:t>	Revise permit process for residential accessory structures, to allow more flexibility and more functional structures:</a:t>
            </a:r>
          </a:p>
          <a:p>
            <a:pPr marL="274320" indent="-274320" eaLnBrk="1" fontAlgn="auto" hangingPunct="1">
              <a:spcBef>
                <a:spcPts val="580"/>
              </a:spcBef>
              <a:spcAft>
                <a:spcPts val="0"/>
              </a:spcAft>
              <a:buFont typeface="Wingdings 2"/>
              <a:buNone/>
              <a:defRPr/>
            </a:pPr>
            <a:endParaRPr lang="en-US" sz="2400" b="1" dirty="0" smtClean="0">
              <a:latin typeface="+mj-lt"/>
            </a:endParaRPr>
          </a:p>
          <a:p>
            <a:pPr marL="274320" indent="-274320" eaLnBrk="1" fontAlgn="auto" hangingPunct="1">
              <a:spcBef>
                <a:spcPts val="580"/>
              </a:spcBef>
              <a:spcAft>
                <a:spcPts val="0"/>
              </a:spcAft>
              <a:buFont typeface="Wingdings 2"/>
              <a:buChar char=""/>
              <a:defRPr/>
            </a:pPr>
            <a:r>
              <a:rPr lang="en-US" sz="2200" dirty="0" smtClean="0">
                <a:latin typeface="+mj-lt"/>
              </a:rPr>
              <a:t>For habitable accessory structures in urban areas, do not require discretionary permit if within zoning district height limit (currently requires public hearing permit if over 17’)</a:t>
            </a:r>
          </a:p>
          <a:p>
            <a:pPr marL="274320" indent="-274320" eaLnBrk="1" fontAlgn="auto" hangingPunct="1">
              <a:spcBef>
                <a:spcPts val="580"/>
              </a:spcBef>
              <a:spcAft>
                <a:spcPts val="0"/>
              </a:spcAft>
              <a:buFont typeface="Wingdings 2"/>
              <a:buChar char=""/>
              <a:defRPr/>
            </a:pPr>
            <a:r>
              <a:rPr lang="en-US" sz="2200" dirty="0" smtClean="0">
                <a:latin typeface="+mj-lt"/>
              </a:rPr>
              <a:t>For habitable accessory structures outside urban areas, allow 1,000 sq ft, 28 ft without discretionary review (currently requires public hearing to exceed 640 sq ft or 17’ height)</a:t>
            </a:r>
          </a:p>
          <a:p>
            <a:pPr marL="274320" indent="-274320" eaLnBrk="1" fontAlgn="auto" hangingPunct="1">
              <a:spcBef>
                <a:spcPts val="580"/>
              </a:spcBef>
              <a:spcAft>
                <a:spcPts val="0"/>
              </a:spcAft>
              <a:buFont typeface="Wingdings 2"/>
              <a:buChar char=""/>
              <a:defRPr/>
            </a:pPr>
            <a:r>
              <a:rPr lang="en-US" sz="2200" dirty="0" smtClean="0">
                <a:latin typeface="+mj-lt"/>
              </a:rPr>
              <a:t>Allow shower or bathtub in non-habitable accessory structures “by right” (currently not allowed)</a:t>
            </a:r>
          </a:p>
          <a:p>
            <a:pPr marL="274320" indent="-274320" eaLnBrk="1" fontAlgn="auto" hangingPunct="1">
              <a:spcBef>
                <a:spcPts val="580"/>
              </a:spcBef>
              <a:spcAft>
                <a:spcPts val="0"/>
              </a:spcAft>
              <a:buFont typeface="Wingdings 2"/>
              <a:buChar char=""/>
              <a:defRPr/>
            </a:pPr>
            <a:r>
              <a:rPr lang="en-US" sz="2200" dirty="0" smtClean="0">
                <a:latin typeface="+mj-lt"/>
              </a:rPr>
              <a:t>Allow toilet with building permit (currently requires discretionary permit)</a:t>
            </a:r>
          </a:p>
          <a:p>
            <a:pPr marL="274320" indent="-274320" eaLnBrk="1" fontAlgn="auto" hangingPunct="1">
              <a:spcBef>
                <a:spcPts val="580"/>
              </a:spcBef>
              <a:spcAft>
                <a:spcPts val="0"/>
              </a:spcAft>
              <a:buFont typeface="Wingdings 2"/>
              <a:buNone/>
              <a:defRPr/>
            </a:pPr>
            <a:r>
              <a:rPr lang="en-US" sz="2200" b="1" dirty="0" smtClean="0">
                <a:latin typeface="+mj-lt"/>
              </a:rPr>
              <a:t>	</a:t>
            </a:r>
            <a:endParaRPr lang="en-US" sz="2200" dirty="0" smtClean="0">
              <a:latin typeface="+mj-lt"/>
            </a:endParaRPr>
          </a:p>
          <a:p>
            <a:pPr marL="548640" lvl="1" eaLnBrk="1" fontAlgn="auto" hangingPunct="1">
              <a:spcBef>
                <a:spcPts val="370"/>
              </a:spcBef>
              <a:spcAft>
                <a:spcPts val="0"/>
              </a:spcAft>
              <a:buFont typeface="Wingdings 2"/>
              <a:buNone/>
              <a:defRPr/>
            </a:pPr>
            <a:endParaRPr lang="en-US" dirty="0" smtClean="0">
              <a:latin typeface="+mj-lt"/>
            </a:endParaRPr>
          </a:p>
          <a:p>
            <a:pPr marL="274320" indent="-274320" eaLnBrk="1" fontAlgn="auto" hangingPunct="1">
              <a:spcBef>
                <a:spcPts val="580"/>
              </a:spcBef>
              <a:spcAft>
                <a:spcPts val="0"/>
              </a:spcAft>
              <a:buFont typeface="Wingdings 2"/>
              <a:buChar char=""/>
              <a:defRPr/>
            </a:pPr>
            <a:endParaRPr lang="en-US" dirty="0"/>
          </a:p>
        </p:txBody>
      </p:sp>
      <p:sp>
        <p:nvSpPr>
          <p:cNvPr id="30724" name="TextBox 3"/>
          <p:cNvSpPr txBox="1">
            <a:spLocks noChangeArrowheads="1"/>
          </p:cNvSpPr>
          <p:nvPr/>
        </p:nvSpPr>
        <p:spPr bwMode="auto">
          <a:xfrm>
            <a:off x="381000" y="152400"/>
            <a:ext cx="2895600" cy="584200"/>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Accessory and Multi-family standards </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457200"/>
            <a:ext cx="7772400" cy="1143000"/>
          </a:xfrm>
        </p:spPr>
        <p:txBody>
          <a:bodyPr/>
          <a:lstStyle/>
          <a:p>
            <a:r>
              <a:rPr lang="en-US" sz="2400" b="1" smtClean="0"/>
              <a:t>Revise site standards for multi-family zone district, to make the construction of multi-family housing feasible:</a:t>
            </a:r>
          </a:p>
        </p:txBody>
      </p:sp>
      <p:sp>
        <p:nvSpPr>
          <p:cNvPr id="3" name="Content Placeholder 2"/>
          <p:cNvSpPr>
            <a:spLocks noGrp="1"/>
          </p:cNvSpPr>
          <p:nvPr>
            <p:ph sz="quarter" idx="1"/>
          </p:nvPr>
        </p:nvSpPr>
        <p:spPr>
          <a:xfrm>
            <a:off x="914400" y="1600200"/>
            <a:ext cx="7772400" cy="2362200"/>
          </a:xfrm>
        </p:spPr>
        <p:txBody>
          <a:bodyPr/>
          <a:lstStyle/>
          <a:p>
            <a:pPr marL="274320" indent="-274320" eaLnBrk="1" fontAlgn="auto" hangingPunct="1">
              <a:spcBef>
                <a:spcPts val="580"/>
              </a:spcBef>
              <a:spcAft>
                <a:spcPts val="0"/>
              </a:spcAft>
              <a:buFont typeface="Wingdings 2"/>
              <a:buChar char=""/>
              <a:defRPr/>
            </a:pPr>
            <a:r>
              <a:rPr lang="en-US" sz="2400" dirty="0" smtClean="0">
                <a:latin typeface="+mj-lt"/>
              </a:rPr>
              <a:t>Extend 3-story, 35 ft height limit allowed for affordable multi-family housing to all multi-family housing</a:t>
            </a:r>
          </a:p>
          <a:p>
            <a:pPr marL="274320" indent="-274320" eaLnBrk="1" fontAlgn="auto" hangingPunct="1">
              <a:spcBef>
                <a:spcPts val="580"/>
              </a:spcBef>
              <a:spcAft>
                <a:spcPts val="0"/>
              </a:spcAft>
              <a:buFont typeface="Wingdings 2"/>
              <a:buChar char=""/>
              <a:defRPr/>
            </a:pPr>
            <a:r>
              <a:rPr lang="en-US" sz="2400" dirty="0" smtClean="0">
                <a:latin typeface="+mj-lt"/>
              </a:rPr>
              <a:t>Revise Floor Area Ratio standard to allow multi-family housing</a:t>
            </a:r>
          </a:p>
          <a:p>
            <a:pPr>
              <a:defRPr/>
            </a:pPr>
            <a:endParaRPr lang="en-US" dirty="0"/>
          </a:p>
        </p:txBody>
      </p:sp>
      <p:sp>
        <p:nvSpPr>
          <p:cNvPr id="31748" name="TextBox 3"/>
          <p:cNvSpPr txBox="1">
            <a:spLocks noChangeArrowheads="1"/>
          </p:cNvSpPr>
          <p:nvPr/>
        </p:nvSpPr>
        <p:spPr bwMode="auto">
          <a:xfrm>
            <a:off x="381000" y="152400"/>
            <a:ext cx="2895600" cy="584200"/>
          </a:xfrm>
          <a:prstGeom prst="rect">
            <a:avLst/>
          </a:prstGeom>
          <a:noFill/>
          <a:ln w="9525">
            <a:noFill/>
            <a:miter lim="800000"/>
            <a:headEnd/>
            <a:tailEnd/>
          </a:ln>
        </p:spPr>
        <p:txBody>
          <a:bodyPr>
            <a:spAutoFit/>
          </a:bodyPr>
          <a:lstStyle/>
          <a:p>
            <a:pPr eaLnBrk="0" hangingPunct="0"/>
            <a:r>
              <a:rPr lang="en-US" sz="1600">
                <a:latin typeface="Arial Rounded MT Bold" pitchFamily="34" charset="0"/>
              </a:rPr>
              <a:t>Accessory and Multi-family standards </a:t>
            </a:r>
          </a:p>
        </p:txBody>
      </p:sp>
      <p:pic>
        <p:nvPicPr>
          <p:cNvPr id="31749" name="Picture 2" descr="S:\Sustainability and Special Projects\Code modernization 2015\The Farm Apartments.jpg"/>
          <p:cNvPicPr>
            <a:picLocks noChangeAspect="1" noChangeArrowheads="1"/>
          </p:cNvPicPr>
          <p:nvPr/>
        </p:nvPicPr>
        <p:blipFill>
          <a:blip r:embed="rId3" cstate="print"/>
          <a:srcRect/>
          <a:stretch>
            <a:fillRect/>
          </a:stretch>
        </p:blipFill>
        <p:spPr bwMode="auto">
          <a:xfrm>
            <a:off x="2743200" y="3124200"/>
            <a:ext cx="5470525" cy="329247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44563"/>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100" b="1" dirty="0" smtClean="0"/>
              <a:t>Code Modernization: </a:t>
            </a:r>
            <a:br>
              <a:rPr lang="en-US" sz="3100" b="1" dirty="0" smtClean="0"/>
            </a:br>
            <a:r>
              <a:rPr lang="en-US" sz="3100" b="1" dirty="0" smtClean="0"/>
              <a:t>Development of the draft proposal</a:t>
            </a:r>
            <a:endParaRPr lang="en-US" sz="3100" dirty="0"/>
          </a:p>
        </p:txBody>
      </p:sp>
      <p:graphicFrame>
        <p:nvGraphicFramePr>
          <p:cNvPr id="4" name="Content Placeholder 3"/>
          <p:cNvGraphicFramePr>
            <a:graphicFrameLocks noGrp="1"/>
          </p:cNvGraphicFramePr>
          <p:nvPr>
            <p:ph sz="quarter" idx="1"/>
          </p:nvPr>
        </p:nvGraphicFramePr>
        <p:xfrm>
          <a:off x="457200" y="11430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457200" y="3810000"/>
            <a:ext cx="444500" cy="3317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B050"/>
              </a:solidFill>
            </a:endParaRPr>
          </a:p>
        </p:txBody>
      </p:sp>
      <p:sp>
        <p:nvSpPr>
          <p:cNvPr id="32773" name="TextBox 5"/>
          <p:cNvSpPr txBox="1">
            <a:spLocks noChangeArrowheads="1"/>
          </p:cNvSpPr>
          <p:nvPr/>
        </p:nvSpPr>
        <p:spPr bwMode="auto">
          <a:xfrm>
            <a:off x="381000" y="228600"/>
            <a:ext cx="1143000" cy="338138"/>
          </a:xfrm>
          <a:prstGeom prst="rect">
            <a:avLst/>
          </a:prstGeom>
          <a:noFill/>
          <a:ln w="9525">
            <a:noFill/>
            <a:miter lim="800000"/>
            <a:headEnd/>
            <a:tailEnd/>
          </a:ln>
        </p:spPr>
        <p:txBody>
          <a:bodyPr>
            <a:spAutoFit/>
          </a:bodyPr>
          <a:lstStyle/>
          <a:p>
            <a:pPr eaLnBrk="0" hangingPunct="0"/>
            <a:r>
              <a:rPr lang="en-US" sz="1600">
                <a:solidFill>
                  <a:schemeClr val="accent1"/>
                </a:solidFill>
                <a:latin typeface="Arial Rounded MT Bold" pitchFamily="34" charset="0"/>
              </a:rPr>
              <a:t>Overview</a:t>
            </a:r>
          </a:p>
        </p:txBody>
      </p:sp>
      <p:sp>
        <p:nvSpPr>
          <p:cNvPr id="6" name="Date Placeholder 5"/>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6172200" cy="1143000"/>
          </a:xfrm>
        </p:spPr>
        <p:txBody>
          <a:bodyPr/>
          <a:lstStyle/>
          <a:p>
            <a:pPr algn="ctr"/>
            <a:r>
              <a:rPr lang="en-US" dirty="0" smtClean="0"/>
              <a:t>COMMUNITY MEETINGS</a:t>
            </a:r>
            <a:endParaRPr lang="en-US" dirty="0"/>
          </a:p>
        </p:txBody>
      </p:sp>
      <p:graphicFrame>
        <p:nvGraphicFramePr>
          <p:cNvPr id="65538" name="Object 2"/>
          <p:cNvGraphicFramePr>
            <a:graphicFrameLocks noChangeAspect="1"/>
          </p:cNvGraphicFramePr>
          <p:nvPr/>
        </p:nvGraphicFramePr>
        <p:xfrm>
          <a:off x="685800" y="1447800"/>
          <a:ext cx="7924800" cy="4495800"/>
        </p:xfrm>
        <a:graphic>
          <a:graphicData uri="http://schemas.openxmlformats.org/presentationml/2006/ole">
            <p:oleObj spid="_x0000_s65538" name="Document" r:id="rId4" imgW="6322568" imgH="2628073" progId="Word.Document.12">
              <p:embed/>
            </p:oleObj>
          </a:graphicData>
        </a:graphic>
      </p:graphicFrame>
      <p:sp>
        <p:nvSpPr>
          <p:cNvPr id="4" name="Date Placeholder 3"/>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3200" smtClean="0"/>
              <a:t>For more information:</a:t>
            </a:r>
          </a:p>
        </p:txBody>
      </p:sp>
      <p:sp>
        <p:nvSpPr>
          <p:cNvPr id="3" name="Content Placeholder 2"/>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latin typeface="+mj-lt"/>
              </a:rPr>
              <a:t>Review handouts provided</a:t>
            </a:r>
          </a:p>
          <a:p>
            <a:pPr marL="274320" indent="-274320" eaLnBrk="1" fontAlgn="auto" hangingPunct="1">
              <a:spcBef>
                <a:spcPts val="580"/>
              </a:spcBef>
              <a:spcAft>
                <a:spcPts val="0"/>
              </a:spcAft>
              <a:buFont typeface="Wingdings 2"/>
              <a:buChar char=""/>
              <a:defRPr/>
            </a:pPr>
            <a:r>
              <a:rPr lang="en-US" dirty="0" smtClean="0">
                <a:latin typeface="+mj-lt"/>
              </a:rPr>
              <a:t>For complete information on the content of the </a:t>
            </a:r>
            <a:r>
              <a:rPr lang="en-US" b="1" dirty="0" smtClean="0">
                <a:latin typeface="+mj-lt"/>
              </a:rPr>
              <a:t>code modernization</a:t>
            </a:r>
            <a:r>
              <a:rPr lang="en-US" dirty="0" smtClean="0">
                <a:latin typeface="+mj-lt"/>
              </a:rPr>
              <a:t> proposal, visit Website at </a:t>
            </a:r>
            <a:r>
              <a:rPr lang="en-US" sz="2400" b="1" dirty="0" smtClean="0">
                <a:solidFill>
                  <a:schemeClr val="accent1"/>
                </a:solidFill>
                <a:latin typeface="+mj-lt"/>
              </a:rPr>
              <a:t>www.sccoplanning.com</a:t>
            </a:r>
          </a:p>
          <a:p>
            <a:pPr marL="274320" indent="-274320" eaLnBrk="1" fontAlgn="auto" hangingPunct="1">
              <a:spcBef>
                <a:spcPts val="580"/>
              </a:spcBef>
              <a:spcAft>
                <a:spcPts val="0"/>
              </a:spcAft>
              <a:buFont typeface="Wingdings 2"/>
              <a:buChar char=""/>
              <a:defRPr/>
            </a:pPr>
            <a:r>
              <a:rPr lang="en-US" dirty="0" smtClean="0">
                <a:latin typeface="+mj-lt"/>
              </a:rPr>
              <a:t>On website, review previous Board letters, current drafts, and find out about upcoming meetings and hearings</a:t>
            </a:r>
          </a:p>
          <a:p>
            <a:pPr marL="274320" indent="-274320" eaLnBrk="1" fontAlgn="auto" hangingPunct="1">
              <a:spcBef>
                <a:spcPts val="580"/>
              </a:spcBef>
              <a:spcAft>
                <a:spcPts val="0"/>
              </a:spcAft>
              <a:buFont typeface="Wingdings 2"/>
              <a:buChar char=""/>
              <a:defRPr/>
            </a:pPr>
            <a:r>
              <a:rPr lang="en-US" dirty="0" smtClean="0">
                <a:latin typeface="+mj-lt"/>
              </a:rPr>
              <a:t>Attend the Board of Supervisors  meeting on Sept. 29</a:t>
            </a:r>
            <a:r>
              <a:rPr lang="en-US" baseline="30000" dirty="0" smtClean="0">
                <a:latin typeface="+mj-lt"/>
              </a:rPr>
              <a:t>th</a:t>
            </a:r>
          </a:p>
          <a:p>
            <a:pPr marL="274320" indent="-274320" eaLnBrk="1" fontAlgn="auto" hangingPunct="1">
              <a:spcBef>
                <a:spcPts val="580"/>
              </a:spcBef>
              <a:spcAft>
                <a:spcPts val="0"/>
              </a:spcAft>
              <a:buFont typeface="Wingdings 2"/>
              <a:buChar char=""/>
              <a:defRPr/>
            </a:pPr>
            <a:endParaRPr lang="en-US" baseline="30000" dirty="0" smtClean="0"/>
          </a:p>
          <a:p>
            <a:pPr marL="274320" indent="-274320" eaLnBrk="1" fontAlgn="auto" hangingPunct="1">
              <a:spcBef>
                <a:spcPts val="580"/>
              </a:spcBef>
              <a:spcAft>
                <a:spcPts val="0"/>
              </a:spcAft>
              <a:buFont typeface="Wingdings 2"/>
              <a:buNone/>
              <a:defRPr/>
            </a:pPr>
            <a:r>
              <a:rPr lang="en-US" sz="4800" i="1" dirty="0" smtClean="0"/>
              <a:t>Thank you! </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None/>
              <a:defRPr/>
            </a:pPr>
            <a:endParaRPr lang="en-US" sz="3600" dirty="0"/>
          </a:p>
        </p:txBody>
      </p:sp>
      <p:sp>
        <p:nvSpPr>
          <p:cNvPr id="4" name="TextBox 3"/>
          <p:cNvSpPr txBox="1"/>
          <p:nvPr/>
        </p:nvSpPr>
        <p:spPr>
          <a:xfrm>
            <a:off x="304800" y="304800"/>
            <a:ext cx="1447800" cy="338138"/>
          </a:xfrm>
          <a:prstGeom prst="rect">
            <a:avLst/>
          </a:prstGeom>
          <a:noFill/>
        </p:spPr>
        <p:txBody>
          <a:bodyPr>
            <a:spAutoFit/>
          </a:bodyPr>
          <a:lstStyle/>
          <a:p>
            <a:pPr eaLnBrk="0" hangingPunct="0">
              <a:defRPr/>
            </a:pPr>
            <a:r>
              <a:rPr lang="en-US" sz="1600" dirty="0">
                <a:solidFill>
                  <a:schemeClr val="accent5">
                    <a:lumMod val="75000"/>
                  </a:schemeClr>
                </a:solidFill>
                <a:latin typeface="Arial Rounded MT Bold" pitchFamily="34" charset="0"/>
              </a:rPr>
              <a:t>Next steps</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81000"/>
            <a:ext cx="8001000" cy="655638"/>
          </a:xfrm>
        </p:spPr>
        <p:txBody>
          <a:bodyPr/>
          <a:lstStyle/>
          <a:p>
            <a:pPr algn="ctr" eaLnBrk="1" hangingPunct="1"/>
            <a:r>
              <a:rPr lang="en-US" altLang="en-US" sz="3200" b="1" smtClean="0"/>
              <a:t>Why Update Land Use Regulations?</a:t>
            </a:r>
            <a:endParaRPr lang="en-US" altLang="en-US" sz="3200" smtClean="0"/>
          </a:p>
        </p:txBody>
      </p:sp>
      <p:sp>
        <p:nvSpPr>
          <p:cNvPr id="3" name="Content Placeholder 2"/>
          <p:cNvSpPr>
            <a:spLocks noGrp="1"/>
          </p:cNvSpPr>
          <p:nvPr>
            <p:ph sz="quarter" idx="1"/>
          </p:nvPr>
        </p:nvSpPr>
        <p:spPr>
          <a:xfrm>
            <a:off x="304800" y="990600"/>
            <a:ext cx="8458200" cy="5638800"/>
          </a:xfrm>
        </p:spPr>
        <p:txBody>
          <a:bodyPr>
            <a:normAutofit fontScale="40000" lnSpcReduction="20000"/>
          </a:bodyPr>
          <a:lstStyle/>
          <a:p>
            <a:pPr marL="822960" lvl="2" eaLnBrk="1" fontAlgn="auto" hangingPunct="1">
              <a:spcBef>
                <a:spcPts val="370"/>
              </a:spcBef>
              <a:spcAft>
                <a:spcPts val="0"/>
              </a:spcAft>
              <a:buClr>
                <a:schemeClr val="accent1">
                  <a:tint val="60000"/>
                </a:schemeClr>
              </a:buClr>
              <a:buFont typeface="Wingdings 2"/>
              <a:buNone/>
              <a:defRPr/>
            </a:pPr>
            <a:endParaRPr lang="en-US" sz="5400" b="1" dirty="0" smtClean="0">
              <a:latin typeface="+mj-lt"/>
            </a:endParaRPr>
          </a:p>
          <a:p>
            <a:pPr marL="822960" lvl="2" eaLnBrk="1" fontAlgn="auto" hangingPunct="1">
              <a:spcBef>
                <a:spcPts val="370"/>
              </a:spcBef>
              <a:spcAft>
                <a:spcPts val="0"/>
              </a:spcAft>
              <a:buClr>
                <a:schemeClr val="accent1">
                  <a:tint val="60000"/>
                </a:schemeClr>
              </a:buClr>
              <a:buFont typeface="Wingdings 2"/>
              <a:buNone/>
              <a:defRPr/>
            </a:pPr>
            <a:r>
              <a:rPr lang="en-US" sz="5000" b="1" dirty="0" smtClean="0">
                <a:latin typeface="+mj-lt"/>
              </a:rPr>
              <a:t>Difficulties for individual permit applicants: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Confusing and complicated permit framework with different interpretations  </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Expensive and lengthy permit reviews with uncertain outcomes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Outdated regulations for agricultural properties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Unnecessarily complex permit process for some projects, e.g.:</a:t>
            </a:r>
          </a:p>
          <a:p>
            <a:pPr marL="1097280" lvl="3" eaLnBrk="1" fontAlgn="auto" hangingPunct="1">
              <a:spcBef>
                <a:spcPts val="370"/>
              </a:spcBef>
              <a:spcAft>
                <a:spcPts val="0"/>
              </a:spcAft>
              <a:buClr>
                <a:schemeClr val="accent3"/>
              </a:buClr>
              <a:buFont typeface="Wingdings 2"/>
              <a:buChar char=""/>
              <a:defRPr/>
            </a:pPr>
            <a:r>
              <a:rPr lang="en-US" sz="5000" dirty="0" smtClean="0">
                <a:latin typeface="+mj-lt"/>
              </a:rPr>
              <a:t>Small agricultural greenhouse, new commercial tenant, new apartment building </a:t>
            </a:r>
          </a:p>
          <a:p>
            <a:pPr marL="1097280" lvl="3" eaLnBrk="1" fontAlgn="auto" hangingPunct="1">
              <a:spcBef>
                <a:spcPts val="370"/>
              </a:spcBef>
              <a:spcAft>
                <a:spcPts val="0"/>
              </a:spcAft>
              <a:buClr>
                <a:schemeClr val="accent3"/>
              </a:buClr>
              <a:buFont typeface="Wingdings 2"/>
              <a:buNone/>
              <a:defRPr/>
            </a:pPr>
            <a:endParaRPr lang="en-US" sz="5000" dirty="0" smtClean="0">
              <a:latin typeface="+mj-lt"/>
            </a:endParaRPr>
          </a:p>
          <a:p>
            <a:pPr marL="548640" lvl="1" eaLnBrk="1" fontAlgn="auto" hangingPunct="1">
              <a:spcBef>
                <a:spcPts val="370"/>
              </a:spcBef>
              <a:spcAft>
                <a:spcPts val="0"/>
              </a:spcAft>
              <a:buFont typeface="Wingdings 2"/>
              <a:buNone/>
              <a:defRPr/>
            </a:pPr>
            <a:r>
              <a:rPr lang="en-US" sz="5000" b="1" dirty="0" smtClean="0">
                <a:latin typeface="+mj-lt"/>
              </a:rPr>
              <a:t>	Resulting  in difficulties for  the community:</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Widespread illegal construction that may be unsafe, or may not comply with site standards or environmental regulations</a:t>
            </a:r>
          </a:p>
          <a:p>
            <a:pPr marL="822960" lvl="2" eaLnBrk="1" fontAlgn="auto" hangingPunct="1">
              <a:spcBef>
                <a:spcPts val="370"/>
              </a:spcBef>
              <a:spcAft>
                <a:spcPts val="0"/>
              </a:spcAft>
              <a:buClr>
                <a:schemeClr val="accent1">
                  <a:tint val="60000"/>
                </a:schemeClr>
              </a:buClr>
              <a:buFont typeface="Wingdings 2"/>
              <a:buChar char=""/>
              <a:defRPr/>
            </a:pPr>
            <a:r>
              <a:rPr lang="en-US" sz="5000" dirty="0" smtClean="0">
                <a:latin typeface="+mj-lt"/>
              </a:rPr>
              <a:t>Lack of community investment - housing and jobs</a:t>
            </a:r>
          </a:p>
          <a:p>
            <a:pPr marL="822960" lvl="2" eaLnBrk="1" fontAlgn="auto" hangingPunct="1">
              <a:spcBef>
                <a:spcPts val="370"/>
              </a:spcBef>
              <a:spcAft>
                <a:spcPts val="0"/>
              </a:spcAft>
              <a:buClr>
                <a:schemeClr val="accent1">
                  <a:tint val="60000"/>
                </a:schemeClr>
              </a:buClr>
              <a:buFont typeface="Wingdings 2"/>
              <a:buChar char=""/>
              <a:defRPr/>
            </a:pPr>
            <a:endParaRPr lang="en-US" sz="5000" dirty="0" smtClean="0">
              <a:latin typeface="+mj-lt"/>
            </a:endParaRPr>
          </a:p>
          <a:p>
            <a:pPr marL="274320" indent="-274320" eaLnBrk="1" fontAlgn="auto" hangingPunct="1">
              <a:spcBef>
                <a:spcPts val="580"/>
              </a:spcBef>
              <a:spcAft>
                <a:spcPts val="0"/>
              </a:spcAft>
              <a:buFont typeface="Wingdings 2"/>
              <a:buChar char=""/>
              <a:defRPr/>
            </a:pPr>
            <a:r>
              <a:rPr lang="en-US" sz="5000" b="1" dirty="0" smtClean="0">
                <a:latin typeface="+mj-lt"/>
              </a:rPr>
              <a:t>Goals</a:t>
            </a:r>
            <a:r>
              <a:rPr lang="en-US" sz="5000" dirty="0" smtClean="0">
                <a:latin typeface="+mj-lt"/>
              </a:rPr>
              <a:t>: Straightforward regulations that all can be understood by all, with complete, consistent and efficient review of applications. </a:t>
            </a:r>
          </a:p>
          <a:p>
            <a:pPr marL="274320" indent="-274320" eaLnBrk="1" fontAlgn="auto" hangingPunct="1">
              <a:spcBef>
                <a:spcPts val="580"/>
              </a:spcBef>
              <a:spcAft>
                <a:spcPts val="0"/>
              </a:spcAft>
              <a:buFont typeface="Wingdings 2"/>
              <a:buChar char=""/>
              <a:defRPr/>
            </a:pPr>
            <a:r>
              <a:rPr lang="en-US" sz="5000" dirty="0" smtClean="0">
                <a:latin typeface="+mj-lt"/>
              </a:rPr>
              <a:t>Revise outdated regulations</a:t>
            </a:r>
          </a:p>
          <a:p>
            <a:pPr marL="274320" indent="-274320" eaLnBrk="1" fontAlgn="auto" hangingPunct="1">
              <a:spcBef>
                <a:spcPts val="580"/>
              </a:spcBef>
              <a:spcAft>
                <a:spcPts val="0"/>
              </a:spcAft>
              <a:buFont typeface="Wingdings 2"/>
              <a:buChar char=""/>
              <a:defRPr/>
            </a:pPr>
            <a:r>
              <a:rPr lang="en-US" sz="5000" dirty="0" smtClean="0">
                <a:latin typeface="+mj-lt"/>
              </a:rPr>
              <a:t>Continue to protect the environment and the quality of neighborhoods</a:t>
            </a:r>
            <a:r>
              <a:rPr lang="en-US" sz="5000" dirty="0" smtClean="0">
                <a:solidFill>
                  <a:srgbClr val="FF0000"/>
                </a:solidFill>
                <a:latin typeface="+mj-lt"/>
              </a:rPr>
              <a:t>. </a:t>
            </a:r>
          </a:p>
          <a:p>
            <a:pPr marL="274320" indent="-274320" eaLnBrk="1" fontAlgn="auto" hangingPunct="1">
              <a:spcBef>
                <a:spcPts val="580"/>
              </a:spcBef>
              <a:spcAft>
                <a:spcPts val="0"/>
              </a:spcAft>
              <a:buFont typeface="Wingdings 2"/>
              <a:buChar char=""/>
              <a:defRPr/>
            </a:pPr>
            <a:endParaRPr lang="en-US" dirty="0"/>
          </a:p>
        </p:txBody>
      </p:sp>
      <p:sp>
        <p:nvSpPr>
          <p:cNvPr id="8196" name="TextBox 3"/>
          <p:cNvSpPr txBox="1">
            <a:spLocks noChangeArrowheads="1"/>
          </p:cNvSpPr>
          <p:nvPr/>
        </p:nvSpPr>
        <p:spPr bwMode="auto">
          <a:xfrm>
            <a:off x="304800" y="152400"/>
            <a:ext cx="1143000" cy="338138"/>
          </a:xfrm>
          <a:prstGeom prst="rect">
            <a:avLst/>
          </a:prstGeom>
          <a:noFill/>
          <a:ln w="9525">
            <a:noFill/>
            <a:miter lim="800000"/>
            <a:headEnd/>
            <a:tailEnd/>
          </a:ln>
        </p:spPr>
        <p:txBody>
          <a:bodyPr>
            <a:spAutoFit/>
          </a:bodyPr>
          <a:lstStyle/>
          <a:p>
            <a:pPr eaLnBrk="0" hangingPunct="0"/>
            <a:r>
              <a:rPr lang="en-US" sz="1600">
                <a:solidFill>
                  <a:srgbClr val="0070C0"/>
                </a:solidFill>
                <a:latin typeface="Arial Rounded MT Bold" pitchFamily="34" charset="0"/>
              </a:rPr>
              <a:t>Overview</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731838"/>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600" b="1" dirty="0" smtClean="0"/>
              <a:t>What is Code Modernization?</a:t>
            </a:r>
            <a:endParaRPr lang="en-US" sz="3600" dirty="0"/>
          </a:p>
        </p:txBody>
      </p:sp>
      <p:sp>
        <p:nvSpPr>
          <p:cNvPr id="3" name="Content Placeholder 2"/>
          <p:cNvSpPr>
            <a:spLocks noGrp="1"/>
          </p:cNvSpPr>
          <p:nvPr>
            <p:ph sz="quarter" idx="1"/>
          </p:nvPr>
        </p:nvSpPr>
        <p:spPr>
          <a:xfrm>
            <a:off x="838200" y="838200"/>
            <a:ext cx="7772400" cy="5638800"/>
          </a:xfrm>
        </p:spPr>
        <p:txBody>
          <a:bodyPr>
            <a:normAutofit fontScale="25000" lnSpcReduction="20000"/>
          </a:bodyPr>
          <a:lstStyle/>
          <a:p>
            <a:pPr marL="274320" indent="-274320" eaLnBrk="1" fontAlgn="auto" hangingPunct="1">
              <a:spcBef>
                <a:spcPts val="580"/>
              </a:spcBef>
              <a:spcAft>
                <a:spcPts val="0"/>
              </a:spcAft>
              <a:buFont typeface="Wingdings 2"/>
              <a:buNone/>
              <a:defRPr/>
            </a:pPr>
            <a:endParaRPr lang="en-US" sz="80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Modernize and Standardize the Permit framework, use clear nomenclature</a:t>
            </a:r>
          </a:p>
          <a:p>
            <a:pPr marL="548640" lvl="1" eaLnBrk="1" fontAlgn="auto" hangingPunct="1">
              <a:spcBef>
                <a:spcPts val="370"/>
              </a:spcBef>
              <a:spcAft>
                <a:spcPts val="0"/>
              </a:spcAft>
              <a:buFont typeface="Wingdings 2"/>
              <a:buNone/>
              <a:defRPr/>
            </a:pPr>
            <a:endParaRPr lang="en-US" sz="78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regulations for agricultural uses to support local commercial agriculture, breweries and wineries</a:t>
            </a: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list of uses allowed in zone districts, with appropriate reviews for different project types </a:t>
            </a:r>
          </a:p>
          <a:p>
            <a:pPr marL="548640" lvl="1" eaLnBrk="1" fontAlgn="auto" hangingPunct="1">
              <a:spcBef>
                <a:spcPts val="370"/>
              </a:spcBef>
              <a:spcAft>
                <a:spcPts val="0"/>
              </a:spcAft>
              <a:buFont typeface="Wingdings 2"/>
              <a:buChar char=""/>
              <a:defRPr/>
            </a:pPr>
            <a:endParaRPr lang="en-US" sz="78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Add language lacking in current code to regulate:</a:t>
            </a:r>
          </a:p>
          <a:p>
            <a:pPr marL="548640" lvl="1" eaLnBrk="1" fontAlgn="auto" hangingPunct="1">
              <a:spcBef>
                <a:spcPts val="370"/>
              </a:spcBef>
              <a:spcAft>
                <a:spcPts val="0"/>
              </a:spcAft>
              <a:buFont typeface="Wingdings 2"/>
              <a:buChar char=""/>
              <a:defRPr/>
            </a:pPr>
            <a:r>
              <a:rPr lang="en-US" sz="7800" dirty="0" smtClean="0">
                <a:latin typeface="+mj-lt"/>
              </a:rPr>
              <a:t>Limit commercial weddings on residential property</a:t>
            </a:r>
          </a:p>
          <a:p>
            <a:pPr marL="548640" lvl="1" eaLnBrk="1" fontAlgn="auto" hangingPunct="1">
              <a:spcBef>
                <a:spcPts val="370"/>
              </a:spcBef>
              <a:spcAft>
                <a:spcPts val="0"/>
              </a:spcAft>
              <a:buFont typeface="Wingdings 2"/>
              <a:buChar char=""/>
              <a:defRPr/>
            </a:pPr>
            <a:r>
              <a:rPr lang="en-US" sz="7800" dirty="0" smtClean="0">
                <a:latin typeface="+mj-lt"/>
              </a:rPr>
              <a:t>Community events</a:t>
            </a:r>
          </a:p>
          <a:p>
            <a:pPr marL="548640" lvl="1" eaLnBrk="1" fontAlgn="auto" hangingPunct="1">
              <a:spcBef>
                <a:spcPts val="370"/>
              </a:spcBef>
              <a:spcAft>
                <a:spcPts val="0"/>
              </a:spcAft>
              <a:buFont typeface="Wingdings 2"/>
              <a:buChar char=""/>
              <a:defRPr/>
            </a:pPr>
            <a:r>
              <a:rPr lang="en-US" sz="8000" dirty="0" smtClean="0">
                <a:latin typeface="+mj-lt"/>
              </a:rPr>
              <a:t>Newer types of temporary structures, such as PODS and light-frame tent structures</a:t>
            </a:r>
          </a:p>
          <a:p>
            <a:pPr marL="274320" indent="-274320" eaLnBrk="1" fontAlgn="auto" hangingPunct="1">
              <a:spcBef>
                <a:spcPts val="580"/>
              </a:spcBef>
              <a:spcAft>
                <a:spcPts val="0"/>
              </a:spcAft>
              <a:buFont typeface="Wingdings 2"/>
              <a:buChar char=""/>
              <a:defRPr/>
            </a:pPr>
            <a:r>
              <a:rPr lang="en-US" sz="8000" dirty="0" smtClean="0">
                <a:latin typeface="+mj-lt"/>
              </a:rPr>
              <a:t>Revisions to site standards for the Multi-family zone district and to permit requirements for accessory structures		</a:t>
            </a:r>
            <a:r>
              <a:rPr lang="en-US" sz="8200" dirty="0" smtClean="0">
                <a:latin typeface="+mj-lt"/>
              </a:rPr>
              <a:t>	</a:t>
            </a:r>
          </a:p>
          <a:p>
            <a:pPr marL="274320" indent="-274320" eaLnBrk="1" fontAlgn="auto" hangingPunct="1">
              <a:spcBef>
                <a:spcPts val="580"/>
              </a:spcBef>
              <a:spcAft>
                <a:spcPts val="0"/>
              </a:spcAft>
              <a:buFont typeface="Wingdings 2"/>
              <a:buChar char=""/>
              <a:defRPr/>
            </a:pPr>
            <a:r>
              <a:rPr lang="en-US" sz="8000" dirty="0" smtClean="0">
                <a:latin typeface="+mj-lt"/>
              </a:rPr>
              <a:t>Maintain regulations protecting the environment and neighborhood  quality </a:t>
            </a:r>
          </a:p>
          <a:p>
            <a:pPr marL="548640" lvl="1" eaLnBrk="1" fontAlgn="auto" hangingPunct="1">
              <a:spcBef>
                <a:spcPts val="370"/>
              </a:spcBef>
              <a:spcAft>
                <a:spcPts val="0"/>
              </a:spcAft>
              <a:buFont typeface="Wingdings 2"/>
              <a:buNone/>
              <a:defRPr/>
            </a:pPr>
            <a:r>
              <a:rPr lang="en-US" sz="8000" dirty="0" smtClean="0">
                <a:latin typeface="+mj-lt"/>
              </a:rPr>
              <a:t>	</a:t>
            </a: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dirty="0" smtClean="0">
              <a:latin typeface="+mj-lt"/>
            </a:endParaRPr>
          </a:p>
          <a:p>
            <a:pPr marL="274320" indent="-274320" eaLnBrk="1" fontAlgn="auto" hangingPunct="1">
              <a:spcBef>
                <a:spcPts val="580"/>
              </a:spcBef>
              <a:spcAft>
                <a:spcPts val="0"/>
              </a:spcAft>
              <a:buFont typeface="Wingdings 2"/>
              <a:buNone/>
              <a:defRPr/>
            </a:pPr>
            <a:r>
              <a:rPr lang="en-US" dirty="0" smtClean="0">
                <a:latin typeface="+mj-lt"/>
              </a:rPr>
              <a:t> </a:t>
            </a:r>
          </a:p>
          <a:p>
            <a:pPr marL="274320" indent="-274320" eaLnBrk="1" fontAlgn="auto" hangingPunct="1">
              <a:spcBef>
                <a:spcPts val="580"/>
              </a:spcBef>
              <a:spcAft>
                <a:spcPts val="0"/>
              </a:spcAft>
              <a:buFont typeface="Wingdings 2"/>
              <a:buChar char=""/>
              <a:defRPr/>
            </a:pPr>
            <a:endParaRPr lang="en-US" dirty="0"/>
          </a:p>
        </p:txBody>
      </p:sp>
      <p:sp>
        <p:nvSpPr>
          <p:cNvPr id="9220" name="TextBox 3"/>
          <p:cNvSpPr txBox="1">
            <a:spLocks noChangeArrowheads="1"/>
          </p:cNvSpPr>
          <p:nvPr/>
        </p:nvSpPr>
        <p:spPr bwMode="auto">
          <a:xfrm>
            <a:off x="304800" y="228600"/>
            <a:ext cx="1143000" cy="338138"/>
          </a:xfrm>
          <a:prstGeom prst="rect">
            <a:avLst/>
          </a:prstGeom>
          <a:noFill/>
          <a:ln w="9525">
            <a:noFill/>
            <a:miter lim="800000"/>
            <a:headEnd/>
            <a:tailEnd/>
          </a:ln>
        </p:spPr>
        <p:txBody>
          <a:bodyPr>
            <a:spAutoFit/>
          </a:bodyPr>
          <a:lstStyle/>
          <a:p>
            <a:pPr eaLnBrk="0" hangingPunct="0"/>
            <a:r>
              <a:rPr lang="en-US" sz="1600">
                <a:solidFill>
                  <a:srgbClr val="0070C0"/>
                </a:solidFill>
                <a:latin typeface="Arial Rounded MT Bold" pitchFamily="34" charset="0"/>
              </a:rPr>
              <a:t>Overview</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44563"/>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100" b="1" dirty="0" smtClean="0"/>
              <a:t>Code Modernization: </a:t>
            </a:r>
            <a:br>
              <a:rPr lang="en-US" sz="3100" b="1" dirty="0" smtClean="0"/>
            </a:br>
            <a:r>
              <a:rPr lang="en-US" sz="3100" b="1" dirty="0" smtClean="0"/>
              <a:t>Development of the draft proposal</a:t>
            </a:r>
            <a:endParaRPr lang="en-US" sz="3100" dirty="0"/>
          </a:p>
        </p:txBody>
      </p:sp>
      <p:graphicFrame>
        <p:nvGraphicFramePr>
          <p:cNvPr id="4" name="Content Placeholder 3"/>
          <p:cNvGraphicFramePr>
            <a:graphicFrameLocks noGrp="1"/>
          </p:cNvGraphicFramePr>
          <p:nvPr>
            <p:ph sz="quarter" idx="1"/>
          </p:nvPr>
        </p:nvGraphicFramePr>
        <p:xfrm>
          <a:off x="457200" y="11430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457200" y="3810000"/>
            <a:ext cx="444500" cy="3317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B050"/>
              </a:solidFill>
            </a:endParaRPr>
          </a:p>
        </p:txBody>
      </p:sp>
      <p:sp>
        <p:nvSpPr>
          <p:cNvPr id="10245" name="TextBox 5"/>
          <p:cNvSpPr txBox="1">
            <a:spLocks noChangeArrowheads="1"/>
          </p:cNvSpPr>
          <p:nvPr/>
        </p:nvSpPr>
        <p:spPr bwMode="auto">
          <a:xfrm>
            <a:off x="381000" y="228600"/>
            <a:ext cx="1143000" cy="338138"/>
          </a:xfrm>
          <a:prstGeom prst="rect">
            <a:avLst/>
          </a:prstGeom>
          <a:noFill/>
          <a:ln w="9525">
            <a:noFill/>
            <a:miter lim="800000"/>
            <a:headEnd/>
            <a:tailEnd/>
          </a:ln>
        </p:spPr>
        <p:txBody>
          <a:bodyPr>
            <a:spAutoFit/>
          </a:bodyPr>
          <a:lstStyle/>
          <a:p>
            <a:pPr eaLnBrk="0" hangingPunct="0"/>
            <a:r>
              <a:rPr lang="en-US" sz="1600">
                <a:solidFill>
                  <a:schemeClr val="accent1"/>
                </a:solidFill>
                <a:latin typeface="Arial Rounded MT Bold" pitchFamily="34" charset="0"/>
              </a:rPr>
              <a:t>Overview</a:t>
            </a:r>
          </a:p>
        </p:txBody>
      </p:sp>
      <p:sp>
        <p:nvSpPr>
          <p:cNvPr id="6" name="Date Placeholder 5"/>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685800"/>
            <a:ext cx="7772400" cy="685800"/>
          </a:xfrm>
        </p:spPr>
        <p:txBody>
          <a:bodyPr/>
          <a:lstStyle/>
          <a:p>
            <a:pPr algn="ctr" eaLnBrk="1" hangingPunct="1"/>
            <a:r>
              <a:rPr lang="en-US" altLang="en-US" sz="3600" smtClean="0"/>
              <a:t/>
            </a:r>
            <a:br>
              <a:rPr lang="en-US" altLang="en-US" sz="3600" smtClean="0"/>
            </a:br>
            <a:r>
              <a:rPr lang="en-US" altLang="en-US" sz="3200" smtClean="0"/>
              <a:t>Permit Processing Framework</a:t>
            </a:r>
          </a:p>
        </p:txBody>
      </p:sp>
      <p:sp>
        <p:nvSpPr>
          <p:cNvPr id="3" name="Content Placeholder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en-US" dirty="0" smtClean="0">
                <a:latin typeface="+mj-lt"/>
              </a:rPr>
              <a:t>Introduce separate permits for uses (“Use permit”)  and physical site development  (“Site development permit”)</a:t>
            </a:r>
          </a:p>
          <a:p>
            <a:pPr marL="274320" indent="-274320" eaLnBrk="1" fontAlgn="auto" hangingPunct="1">
              <a:spcBef>
                <a:spcPts val="580"/>
              </a:spcBef>
              <a:spcAft>
                <a:spcPts val="0"/>
              </a:spcAft>
              <a:buFont typeface="Wingdings 2"/>
              <a:buChar char=""/>
              <a:defRPr/>
            </a:pPr>
            <a:r>
              <a:rPr lang="en-US" dirty="0" smtClean="0">
                <a:latin typeface="+mj-lt"/>
              </a:rPr>
              <a:t>Allow principal permitted uses, where compatible with the zone district (professional office, retail)</a:t>
            </a:r>
          </a:p>
          <a:p>
            <a:pPr marL="274320" indent="-274320" eaLnBrk="1" fontAlgn="auto" hangingPunct="1">
              <a:spcBef>
                <a:spcPts val="580"/>
              </a:spcBef>
              <a:spcAft>
                <a:spcPts val="0"/>
              </a:spcAft>
              <a:buFont typeface="Wingdings 2"/>
              <a:buChar char=""/>
              <a:defRPr/>
            </a:pPr>
            <a:r>
              <a:rPr lang="en-US" dirty="0" smtClean="0">
                <a:latin typeface="+mj-lt"/>
              </a:rPr>
              <a:t>Use standard, descriptive terms for permits and processes (e.g. “Conditional Use Permit”, “Minor Site Development permit”) in place of “levels”</a:t>
            </a:r>
          </a:p>
          <a:p>
            <a:pPr marL="274320" indent="-274320" eaLnBrk="1" fontAlgn="auto" hangingPunct="1">
              <a:spcBef>
                <a:spcPts val="580"/>
              </a:spcBef>
              <a:spcAft>
                <a:spcPts val="0"/>
              </a:spcAft>
              <a:buFont typeface="Wingdings 2"/>
              <a:buChar char=""/>
              <a:defRPr/>
            </a:pPr>
            <a:r>
              <a:rPr lang="en-US" dirty="0" smtClean="0">
                <a:latin typeface="+mj-lt"/>
              </a:rPr>
              <a:t>Clarify which permits are subject to environmental review (“discretionary” vs. “ministerial”)</a:t>
            </a:r>
          </a:p>
          <a:p>
            <a:pPr marL="274320" indent="-274320" eaLnBrk="1" fontAlgn="auto" hangingPunct="1">
              <a:spcBef>
                <a:spcPts val="580"/>
              </a:spcBef>
              <a:spcAft>
                <a:spcPts val="0"/>
              </a:spcAft>
              <a:buFont typeface="Wingdings 2"/>
              <a:buChar char=""/>
              <a:defRPr/>
            </a:pPr>
            <a:endParaRPr lang="en-US" dirty="0"/>
          </a:p>
        </p:txBody>
      </p:sp>
      <p:sp>
        <p:nvSpPr>
          <p:cNvPr id="11268" name="TextBox 3"/>
          <p:cNvSpPr txBox="1">
            <a:spLocks noChangeArrowheads="1"/>
          </p:cNvSpPr>
          <p:nvPr/>
        </p:nvSpPr>
        <p:spPr bwMode="auto">
          <a:xfrm>
            <a:off x="304800" y="228600"/>
            <a:ext cx="1295400" cy="584200"/>
          </a:xfrm>
          <a:prstGeom prst="rect">
            <a:avLst/>
          </a:prstGeom>
          <a:noFill/>
          <a:ln w="9525">
            <a:noFill/>
            <a:miter lim="800000"/>
            <a:headEnd/>
            <a:tailEnd/>
          </a:ln>
        </p:spPr>
        <p:txBody>
          <a:bodyPr>
            <a:spAutoFit/>
          </a:bodyPr>
          <a:lstStyle/>
          <a:p>
            <a:pPr eaLnBrk="0" hangingPunct="0"/>
            <a:r>
              <a:rPr lang="en-US" sz="1600">
                <a:solidFill>
                  <a:schemeClr val="tx2"/>
                </a:solidFill>
                <a:latin typeface="Arial Rounded MT Bold" pitchFamily="34" charset="0"/>
              </a:rPr>
              <a:t>Permit</a:t>
            </a:r>
            <a:r>
              <a:rPr lang="en-US" sz="1600" b="1">
                <a:solidFill>
                  <a:schemeClr val="tx2"/>
                </a:solidFill>
                <a:latin typeface="Arial Rounded MT Bold" pitchFamily="34" charset="0"/>
              </a:rPr>
              <a:t> </a:t>
            </a:r>
            <a:r>
              <a:rPr lang="en-US" sz="1600">
                <a:solidFill>
                  <a:schemeClr val="tx2"/>
                </a:solidFill>
                <a:latin typeface="Arial Rounded MT Bold" pitchFamily="34" charset="0"/>
              </a:rPr>
              <a:t>Framework</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762000"/>
          </a:xfrm>
        </p:spPr>
        <p:txBody>
          <a:bodyPr/>
          <a:lstStyle/>
          <a:p>
            <a:pPr algn="ctr"/>
            <a:r>
              <a:rPr lang="en-US" sz="3600" dirty="0" smtClean="0"/>
              <a:t>New Permit Terms</a:t>
            </a:r>
            <a:endParaRPr lang="en-US" sz="3600" dirty="0"/>
          </a:p>
        </p:txBody>
      </p:sp>
      <p:graphicFrame>
        <p:nvGraphicFramePr>
          <p:cNvPr id="4" name="Content Placeholder 3"/>
          <p:cNvGraphicFramePr>
            <a:graphicFrameLocks noGrp="1"/>
          </p:cNvGraphicFramePr>
          <p:nvPr>
            <p:ph sz="quarter" idx="1"/>
          </p:nvPr>
        </p:nvGraphicFramePr>
        <p:xfrm>
          <a:off x="762000" y="1371600"/>
          <a:ext cx="7772400" cy="4297680"/>
        </p:xfrm>
        <a:graphic>
          <a:graphicData uri="http://schemas.openxmlformats.org/drawingml/2006/table">
            <a:tbl>
              <a:tblPr firstRow="1" bandRow="1">
                <a:tableStyleId>{5940675A-B579-460E-94D1-54222C63F5DA}</a:tableStyleId>
              </a:tblPr>
              <a:tblGrid>
                <a:gridCol w="1943100"/>
                <a:gridCol w="1943100"/>
                <a:gridCol w="1943100"/>
                <a:gridCol w="1943100"/>
              </a:tblGrid>
              <a:tr h="457200">
                <a:tc>
                  <a:txBody>
                    <a:bodyPr/>
                    <a:lstStyle/>
                    <a:p>
                      <a:r>
                        <a:rPr lang="en-US" b="1" dirty="0" smtClean="0">
                          <a:latin typeface="+mj-lt"/>
                        </a:rPr>
                        <a:t>Permit</a:t>
                      </a:r>
                      <a:r>
                        <a:rPr lang="en-US" b="1" baseline="0" dirty="0" smtClean="0">
                          <a:latin typeface="+mj-lt"/>
                        </a:rPr>
                        <a:t> </a:t>
                      </a:r>
                      <a:endParaRPr lang="en-US" b="1" dirty="0">
                        <a:latin typeface="+mj-lt"/>
                      </a:endParaRPr>
                    </a:p>
                  </a:txBody>
                  <a:tcPr/>
                </a:tc>
                <a:tc>
                  <a:txBody>
                    <a:bodyPr/>
                    <a:lstStyle/>
                    <a:p>
                      <a:r>
                        <a:rPr lang="en-US" b="1" dirty="0" smtClean="0">
                          <a:latin typeface="+mj-lt"/>
                        </a:rPr>
                        <a:t>Public</a:t>
                      </a:r>
                      <a:r>
                        <a:rPr lang="en-US" b="1" baseline="0" dirty="0" smtClean="0">
                          <a:latin typeface="+mj-lt"/>
                        </a:rPr>
                        <a:t> Notice</a:t>
                      </a:r>
                      <a:endParaRPr lang="en-US" b="1" dirty="0">
                        <a:latin typeface="+mj-lt"/>
                      </a:endParaRPr>
                    </a:p>
                  </a:txBody>
                  <a:tcPr/>
                </a:tc>
                <a:tc>
                  <a:txBody>
                    <a:bodyPr/>
                    <a:lstStyle/>
                    <a:p>
                      <a:r>
                        <a:rPr lang="en-US" b="1" dirty="0" smtClean="0">
                          <a:latin typeface="+mj-lt"/>
                        </a:rPr>
                        <a:t>Decision Maker</a:t>
                      </a:r>
                      <a:endParaRPr lang="en-US" b="1" dirty="0">
                        <a:latin typeface="+mj-lt"/>
                      </a:endParaRPr>
                    </a:p>
                  </a:txBody>
                  <a:tcPr/>
                </a:tc>
                <a:tc>
                  <a:txBody>
                    <a:bodyPr/>
                    <a:lstStyle/>
                    <a:p>
                      <a:r>
                        <a:rPr lang="en-US" b="1" dirty="0" smtClean="0">
                          <a:latin typeface="+mj-lt"/>
                        </a:rPr>
                        <a:t>Discretionary or Ministerial</a:t>
                      </a:r>
                      <a:endParaRPr lang="en-US" b="1" dirty="0">
                        <a:latin typeface="+mj-lt"/>
                      </a:endParaRPr>
                    </a:p>
                  </a:txBody>
                  <a:tcPr/>
                </a:tc>
              </a:tr>
              <a:tr h="914400">
                <a:tc>
                  <a:txBody>
                    <a:bodyPr/>
                    <a:lstStyle/>
                    <a:p>
                      <a:r>
                        <a:rPr lang="en-US" dirty="0" smtClean="0">
                          <a:latin typeface="+mj-lt"/>
                        </a:rPr>
                        <a:t>Zoning Clearance</a:t>
                      </a:r>
                    </a:p>
                    <a:p>
                      <a:r>
                        <a:rPr lang="en-US" dirty="0" smtClean="0">
                          <a:latin typeface="+mj-lt"/>
                        </a:rPr>
                        <a:t>(ZC)</a:t>
                      </a:r>
                      <a:endParaRPr lang="en-US" dirty="0">
                        <a:latin typeface="+mj-lt"/>
                      </a:endParaRPr>
                    </a:p>
                  </a:txBody>
                  <a:tcPr/>
                </a:tc>
                <a:tc>
                  <a:txBody>
                    <a:bodyPr/>
                    <a:lstStyle/>
                    <a:p>
                      <a:r>
                        <a:rPr lang="en-US" dirty="0" smtClean="0">
                          <a:latin typeface="+mj-lt"/>
                        </a:rPr>
                        <a:t>No</a:t>
                      </a:r>
                      <a:endParaRPr lang="en-US" dirty="0">
                        <a:latin typeface="+mj-lt"/>
                      </a:endParaRPr>
                    </a:p>
                  </a:txBody>
                  <a:tcPr/>
                </a:tc>
                <a:tc>
                  <a:txBody>
                    <a:bodyPr/>
                    <a:lstStyle/>
                    <a:p>
                      <a:r>
                        <a:rPr lang="en-US" dirty="0" smtClean="0">
                          <a:latin typeface="+mj-lt"/>
                        </a:rPr>
                        <a:t>Planning Director</a:t>
                      </a:r>
                      <a:endParaRPr lang="en-US" dirty="0">
                        <a:latin typeface="+mj-lt"/>
                      </a:endParaRPr>
                    </a:p>
                  </a:txBody>
                  <a:tcPr/>
                </a:tc>
                <a:tc>
                  <a:txBody>
                    <a:bodyPr/>
                    <a:lstStyle/>
                    <a:p>
                      <a:r>
                        <a:rPr lang="en-US" dirty="0" smtClean="0">
                          <a:latin typeface="+mj-lt"/>
                        </a:rPr>
                        <a:t>Ministerial</a:t>
                      </a:r>
                      <a:endParaRPr lang="en-US" dirty="0">
                        <a:latin typeface="+mj-lt"/>
                      </a:endParaRPr>
                    </a:p>
                  </a:txBody>
                  <a:tcPr/>
                </a:tc>
              </a:tr>
              <a:tr h="914400">
                <a:tc>
                  <a:txBody>
                    <a:bodyPr/>
                    <a:lstStyle/>
                    <a:p>
                      <a:r>
                        <a:rPr lang="en-US" dirty="0" smtClean="0">
                          <a:latin typeface="+mj-lt"/>
                        </a:rPr>
                        <a:t>Minor</a:t>
                      </a:r>
                      <a:r>
                        <a:rPr lang="en-US" baseline="0" dirty="0" smtClean="0">
                          <a:latin typeface="+mj-lt"/>
                        </a:rPr>
                        <a:t> Use Permit</a:t>
                      </a:r>
                    </a:p>
                    <a:p>
                      <a:r>
                        <a:rPr lang="en-US" baseline="0" dirty="0" smtClean="0">
                          <a:latin typeface="+mj-lt"/>
                        </a:rPr>
                        <a:t>(MUP)</a:t>
                      </a:r>
                      <a:endParaRPr lang="en-US" dirty="0">
                        <a:latin typeface="+mj-lt"/>
                      </a:endParaRPr>
                    </a:p>
                  </a:txBody>
                  <a:tcPr/>
                </a:tc>
                <a:tc>
                  <a:txBody>
                    <a:bodyPr/>
                    <a:lstStyle/>
                    <a:p>
                      <a:r>
                        <a:rPr lang="en-US" dirty="0" smtClean="0">
                          <a:latin typeface="+mj-lt"/>
                        </a:rPr>
                        <a:t>No</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Planning Director</a:t>
                      </a:r>
                    </a:p>
                    <a:p>
                      <a:endParaRPr lang="en-US" dirty="0">
                        <a:latin typeface="+mj-lt"/>
                      </a:endParaRPr>
                    </a:p>
                  </a:txBody>
                  <a:tcPr/>
                </a:tc>
                <a:tc>
                  <a:txBody>
                    <a:bodyPr/>
                    <a:lstStyle/>
                    <a:p>
                      <a:r>
                        <a:rPr lang="en-US" dirty="0" smtClean="0">
                          <a:latin typeface="+mj-lt"/>
                        </a:rPr>
                        <a:t>Discretionary </a:t>
                      </a:r>
                      <a:endParaRPr lang="en-US" dirty="0">
                        <a:latin typeface="+mj-lt"/>
                      </a:endParaRPr>
                    </a:p>
                  </a:txBody>
                  <a:tcPr/>
                </a:tc>
              </a:tr>
              <a:tr h="914400">
                <a:tc>
                  <a:txBody>
                    <a:bodyPr/>
                    <a:lstStyle/>
                    <a:p>
                      <a:r>
                        <a:rPr lang="en-US" dirty="0" smtClean="0">
                          <a:latin typeface="+mj-lt"/>
                        </a:rPr>
                        <a:t>Administrative</a:t>
                      </a:r>
                      <a:r>
                        <a:rPr lang="en-US" baseline="0" dirty="0" smtClean="0">
                          <a:latin typeface="+mj-lt"/>
                        </a:rPr>
                        <a:t> Use Permit (AUP)</a:t>
                      </a:r>
                      <a:endParaRPr lang="en-US" dirty="0">
                        <a:latin typeface="+mj-lt"/>
                      </a:endParaRPr>
                    </a:p>
                  </a:txBody>
                  <a:tcPr/>
                </a:tc>
                <a:tc>
                  <a:txBody>
                    <a:bodyPr/>
                    <a:lstStyle/>
                    <a:p>
                      <a:r>
                        <a:rPr lang="en-US" dirty="0" smtClean="0">
                          <a:latin typeface="+mj-lt"/>
                        </a:rPr>
                        <a:t>Yes</a:t>
                      </a:r>
                      <a:endParaRPr lang="en-US" dirty="0">
                        <a:latin typeface="+mj-lt"/>
                      </a:endParaRPr>
                    </a:p>
                  </a:txBody>
                  <a:tcPr/>
                </a:tc>
                <a:tc>
                  <a:txBody>
                    <a:bodyPr/>
                    <a:lstStyle/>
                    <a:p>
                      <a:r>
                        <a:rPr lang="en-US" dirty="0" smtClean="0">
                          <a:latin typeface="+mj-lt"/>
                        </a:rPr>
                        <a:t>Planning Director</a:t>
                      </a:r>
                      <a:endParaRPr lang="en-US" dirty="0">
                        <a:latin typeface="+mj-lt"/>
                      </a:endParaRPr>
                    </a:p>
                  </a:txBody>
                  <a:tcPr/>
                </a:tc>
                <a:tc>
                  <a:txBody>
                    <a:bodyPr/>
                    <a:lstStyle/>
                    <a:p>
                      <a:r>
                        <a:rPr lang="en-US" dirty="0" smtClean="0">
                          <a:latin typeface="+mj-lt"/>
                        </a:rPr>
                        <a:t>Discretionary</a:t>
                      </a:r>
                      <a:endParaRPr lang="en-US" dirty="0">
                        <a:latin typeface="+mj-lt"/>
                      </a:endParaRPr>
                    </a:p>
                  </a:txBody>
                  <a:tcPr/>
                </a:tc>
              </a:tr>
              <a:tr h="914400">
                <a:tc>
                  <a:txBody>
                    <a:bodyPr/>
                    <a:lstStyle/>
                    <a:p>
                      <a:r>
                        <a:rPr lang="en-US" dirty="0" smtClean="0">
                          <a:latin typeface="+mj-lt"/>
                        </a:rPr>
                        <a:t>Conditional</a:t>
                      </a:r>
                      <a:r>
                        <a:rPr lang="en-US" baseline="0" dirty="0" smtClean="0">
                          <a:latin typeface="+mj-lt"/>
                        </a:rPr>
                        <a:t> Use Permit (CUP)</a:t>
                      </a:r>
                      <a:endParaRPr lang="en-US" dirty="0">
                        <a:latin typeface="+mj-lt"/>
                      </a:endParaRPr>
                    </a:p>
                  </a:txBody>
                  <a:tcPr/>
                </a:tc>
                <a:tc>
                  <a:txBody>
                    <a:bodyPr/>
                    <a:lstStyle/>
                    <a:p>
                      <a:r>
                        <a:rPr lang="en-US" dirty="0" smtClean="0">
                          <a:latin typeface="+mj-lt"/>
                        </a:rPr>
                        <a:t>Yes</a:t>
                      </a:r>
                      <a:endParaRPr lang="en-US" dirty="0">
                        <a:latin typeface="+mj-lt"/>
                      </a:endParaRPr>
                    </a:p>
                  </a:txBody>
                  <a:tcPr/>
                </a:tc>
                <a:tc>
                  <a:txBody>
                    <a:bodyPr/>
                    <a:lstStyle/>
                    <a:p>
                      <a:r>
                        <a:rPr lang="en-US" dirty="0" smtClean="0">
                          <a:latin typeface="+mj-lt"/>
                        </a:rPr>
                        <a:t>Public Hearing </a:t>
                      </a:r>
                      <a:endParaRPr lang="en-US" dirty="0">
                        <a:latin typeface="+mj-lt"/>
                      </a:endParaRPr>
                    </a:p>
                  </a:txBody>
                  <a:tcPr/>
                </a:tc>
                <a:tc>
                  <a:txBody>
                    <a:bodyPr/>
                    <a:lstStyle/>
                    <a:p>
                      <a:r>
                        <a:rPr lang="en-US" dirty="0" smtClean="0">
                          <a:latin typeface="+mj-lt"/>
                        </a:rPr>
                        <a:t>Discretionary</a:t>
                      </a:r>
                      <a:endParaRPr lang="en-US" dirty="0">
                        <a:latin typeface="+mj-lt"/>
                      </a:endParaRPr>
                    </a:p>
                  </a:txBody>
                  <a:tcPr/>
                </a:tc>
              </a:tr>
            </a:tbl>
          </a:graphicData>
        </a:graphic>
      </p:graphicFrame>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381000"/>
          <a:ext cx="8686800" cy="6384512"/>
        </p:xfrm>
        <a:graphic>
          <a:graphicData uri="http://schemas.openxmlformats.org/drawingml/2006/table">
            <a:tbl>
              <a:tblPr/>
              <a:tblGrid>
                <a:gridCol w="914400"/>
                <a:gridCol w="2362200"/>
                <a:gridCol w="1371600"/>
                <a:gridCol w="762000"/>
                <a:gridCol w="914400"/>
                <a:gridCol w="2362200"/>
              </a:tblGrid>
              <a:tr h="416237">
                <a:tc gridSpan="6">
                  <a:txBody>
                    <a:bodyPr/>
                    <a:lstStyle/>
                    <a:p>
                      <a:pPr marL="0" marR="0" algn="ctr">
                        <a:lnSpc>
                          <a:spcPct val="115000"/>
                        </a:lnSpc>
                        <a:spcBef>
                          <a:spcPts val="0"/>
                        </a:spcBef>
                        <a:spcAft>
                          <a:spcPts val="0"/>
                        </a:spcAft>
                        <a:tabLst>
                          <a:tab pos="457200" algn="l"/>
                        </a:tabLst>
                      </a:pPr>
                      <a:r>
                        <a:rPr lang="en-US" sz="2000" b="1" kern="100" dirty="0">
                          <a:solidFill>
                            <a:srgbClr val="000000"/>
                          </a:solidFill>
                          <a:latin typeface="+mj-lt"/>
                          <a:ea typeface="SimSun"/>
                          <a:cs typeface="Times New Roman"/>
                        </a:rPr>
                        <a:t>PERMIT NAMES, CURRENT AND PROPOSED</a:t>
                      </a:r>
                      <a:endParaRPr lang="en-US" sz="2000" dirty="0">
                        <a:latin typeface="+mj-lt"/>
                        <a:ea typeface="Calibri"/>
                        <a:cs typeface="Times New Roman"/>
                      </a:endParaRPr>
                    </a:p>
                  </a:txBody>
                  <a:tcPr marL="38872" marR="38872" marT="1388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PLANNING DIRECTOR OR DESIGNATED STAFF</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1166">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Current  Code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Permit Name </a:t>
                      </a:r>
                    </a:p>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In</a:t>
                      </a:r>
                      <a:r>
                        <a:rPr lang="en-US" sz="1600" b="1" baseline="0" dirty="0" smtClean="0">
                          <a:latin typeface="+mj-lt"/>
                          <a:ea typeface="Calibri"/>
                          <a:cs typeface="Arial" pitchFamily="34" charset="0"/>
                        </a:rPr>
                        <a:t> </a:t>
                      </a:r>
                      <a:r>
                        <a:rPr lang="en-US" sz="1600" b="1" dirty="0" smtClean="0">
                          <a:latin typeface="+mj-lt"/>
                          <a:ea typeface="Calibri"/>
                          <a:cs typeface="Arial" pitchFamily="34" charset="0"/>
                        </a:rPr>
                        <a:t>Proposed </a:t>
                      </a:r>
                      <a:r>
                        <a:rPr lang="en-US" sz="1600" b="1" dirty="0">
                          <a:latin typeface="+mj-lt"/>
                          <a:ea typeface="Calibri"/>
                          <a:cs typeface="Arial" pitchFamily="34" charset="0"/>
                        </a:rPr>
                        <a:t>Code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Type  of Action</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Public Notice</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Public Hearing</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c>
                  <a:txBody>
                    <a:bodyPr/>
                    <a:lstStyle/>
                    <a:p>
                      <a:pPr marL="0" marR="0" algn="ctr">
                        <a:lnSpc>
                          <a:spcPct val="100000"/>
                        </a:lnSpc>
                        <a:spcBef>
                          <a:spcPts val="0"/>
                        </a:spcBef>
                        <a:spcAft>
                          <a:spcPts val="0"/>
                        </a:spcAft>
                        <a:tabLst>
                          <a:tab pos="457200" algn="l"/>
                        </a:tabLst>
                      </a:pPr>
                      <a:r>
                        <a:rPr lang="en-US" sz="1600" b="1" dirty="0">
                          <a:latin typeface="+mj-lt"/>
                          <a:ea typeface="Calibri"/>
                          <a:cs typeface="Arial" pitchFamily="34" charset="0"/>
                        </a:rPr>
                        <a:t>Who Decides Appeals, </a:t>
                      </a:r>
                      <a:endParaRPr lang="en-US" sz="1600" b="1" dirty="0" smtClean="0">
                        <a:latin typeface="+mj-lt"/>
                        <a:ea typeface="Calibri"/>
                        <a:cs typeface="Arial" pitchFamily="34" charset="0"/>
                      </a:endParaRPr>
                    </a:p>
                    <a:p>
                      <a:pPr marL="0" marR="0" algn="ctr">
                        <a:lnSpc>
                          <a:spcPct val="100000"/>
                        </a:lnSpc>
                        <a:spcBef>
                          <a:spcPts val="0"/>
                        </a:spcBef>
                        <a:spcAft>
                          <a:spcPts val="0"/>
                        </a:spcAft>
                        <a:tabLst>
                          <a:tab pos="457200" algn="l"/>
                        </a:tabLst>
                      </a:pPr>
                      <a:r>
                        <a:rPr lang="en-US" sz="1600" b="1" dirty="0" smtClean="0">
                          <a:latin typeface="+mj-lt"/>
                          <a:ea typeface="Calibri"/>
                          <a:cs typeface="Arial" pitchFamily="34" charset="0"/>
                        </a:rPr>
                        <a:t>Who </a:t>
                      </a:r>
                      <a:r>
                        <a:rPr lang="en-US" sz="1600" b="1" dirty="0">
                          <a:latin typeface="+mj-lt"/>
                          <a:ea typeface="Calibri"/>
                          <a:cs typeface="Arial" pitchFamily="34" charset="0"/>
                        </a:rPr>
                        <a:t>May Appeal</a:t>
                      </a:r>
                      <a:endParaRPr lang="en-US" sz="1600" dirty="0">
                        <a:latin typeface="+mj-lt"/>
                        <a:ea typeface="Calibri"/>
                        <a:cs typeface="Arial" pitchFamily="34" charset="0"/>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D9D9"/>
                    </a:solidFill>
                  </a:tcPr>
                </a:tc>
              </a:tr>
              <a:tr h="811180">
                <a:tc>
                  <a:txBody>
                    <a:bodyPr/>
                    <a:lstStyle/>
                    <a:p>
                      <a:pPr marL="0" marR="0">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Level I,       </a:t>
                      </a:r>
                      <a:endParaRPr lang="en-US" sz="1600" b="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II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Zoning Clearance  (ZC)   </a:t>
                      </a:r>
                      <a:r>
                        <a:rPr lang="en-US" sz="1600" b="0" kern="100" dirty="0">
                          <a:solidFill>
                            <a:srgbClr val="000000"/>
                          </a:solidFill>
                          <a:latin typeface="+mj-lt"/>
                          <a:ea typeface="SimSun"/>
                          <a:cs typeface="Arial"/>
                        </a:rPr>
                        <a:t>Environmental Clearance (EC)</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Ministerial </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Planning Director,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Applicant / Owner</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02">
                <a:tc>
                  <a:txBody>
                    <a:bodyPr/>
                    <a:lstStyle/>
                    <a:p>
                      <a:pPr marL="0" marR="0" algn="just">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Level III </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Minor Permit</a:t>
                      </a:r>
                      <a:endParaRPr lang="en-US" sz="1600" b="0" dirty="0">
                        <a:latin typeface="+mj-lt"/>
                        <a:ea typeface="Calibri"/>
                        <a:cs typeface="Times New Roman"/>
                      </a:endParaRPr>
                    </a:p>
                    <a:p>
                      <a:pPr marL="0" marR="0">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MUP, MSP </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Zoning Administrator,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smtClean="0">
                          <a:solidFill>
                            <a:srgbClr val="000000"/>
                          </a:solidFill>
                          <a:latin typeface="+mj-lt"/>
                          <a:ea typeface="SimSun"/>
                          <a:cs typeface="Times New Roman"/>
                        </a:rPr>
                        <a:t>Any party</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02">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IV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Administrative Permit              AUP, ASP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a:solidFill>
                            <a:srgbClr val="000000"/>
                          </a:solidFill>
                          <a:latin typeface="+mj-lt"/>
                          <a:ea typeface="SimSun"/>
                          <a:cs typeface="Times New Roman"/>
                        </a:rPr>
                        <a:t>No</a:t>
                      </a:r>
                      <a:endParaRPr lang="en-US" sz="160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Zoning Administrator,</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ZONING ADMINISTRATOR</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7702">
                <a:tc>
                  <a:txBody>
                    <a:bodyPr/>
                    <a:lstStyle/>
                    <a:p>
                      <a:pPr marL="0" marR="0" algn="just">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Level V </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0" kern="100" dirty="0">
                          <a:solidFill>
                            <a:srgbClr val="000000"/>
                          </a:solidFill>
                          <a:latin typeface="+mj-lt"/>
                          <a:ea typeface="SimSun"/>
                          <a:cs typeface="Times New Roman"/>
                        </a:rPr>
                        <a:t>Conditional Permit           CUP, CSP </a:t>
                      </a:r>
                      <a:endParaRPr lang="en-US" sz="1600" b="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Planning Commission,</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PLANNING COMMISSION</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1180">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VI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Conditional Permit            CUP, CSP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Board of Supervisors (jurisdictional hearing),       </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Any party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30">
                <a:tc gridSpan="6">
                  <a:txBody>
                    <a:bodyPr/>
                    <a:lstStyle/>
                    <a:p>
                      <a:pPr marL="0" marR="0" algn="ctr">
                        <a:lnSpc>
                          <a:spcPct val="115000"/>
                        </a:lnSpc>
                        <a:spcBef>
                          <a:spcPts val="0"/>
                        </a:spcBef>
                        <a:spcAft>
                          <a:spcPts val="0"/>
                        </a:spcAft>
                        <a:tabLst>
                          <a:tab pos="457200" algn="l"/>
                        </a:tabLst>
                      </a:pPr>
                      <a:r>
                        <a:rPr lang="en-US" sz="1600" b="1" kern="100" dirty="0">
                          <a:solidFill>
                            <a:srgbClr val="000000"/>
                          </a:solidFill>
                          <a:latin typeface="+mj-lt"/>
                          <a:ea typeface="SimSun"/>
                          <a:cs typeface="Times New Roman"/>
                        </a:rPr>
                        <a:t>PERMIT DECISIONS BY BOARD OF SUPERVISORS</a:t>
                      </a:r>
                      <a:endParaRPr lang="en-US" sz="1600" dirty="0">
                        <a:latin typeface="+mj-lt"/>
                        <a:ea typeface="Calibri"/>
                        <a:cs typeface="Times New Roman"/>
                      </a:endParaRPr>
                    </a:p>
                  </a:txBody>
                  <a:tcPr marL="38872" marR="38872" marT="1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3128">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Level VII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smtClean="0">
                          <a:solidFill>
                            <a:srgbClr val="000000"/>
                          </a:solidFill>
                          <a:latin typeface="+mj-lt"/>
                          <a:ea typeface="SimSun"/>
                          <a:cs typeface="Times New Roman"/>
                        </a:rPr>
                        <a:t>Tentative </a:t>
                      </a:r>
                      <a:r>
                        <a:rPr lang="en-US" sz="1600" kern="100" dirty="0">
                          <a:solidFill>
                            <a:srgbClr val="000000"/>
                          </a:solidFill>
                          <a:latin typeface="+mj-lt"/>
                          <a:ea typeface="SimSun"/>
                          <a:cs typeface="Times New Roman"/>
                        </a:rPr>
                        <a:t>Maps</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Legislative Matters</a:t>
                      </a:r>
                      <a:r>
                        <a:rPr lang="en-US" sz="1600" kern="100" baseline="30000" dirty="0">
                          <a:solidFill>
                            <a:srgbClr val="000000"/>
                          </a:solidFill>
                          <a:latin typeface="+mj-lt"/>
                          <a:ea typeface="SimSun"/>
                          <a:cs typeface="Times New Roman"/>
                        </a:rPr>
                        <a:t>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Discretionary </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Yes</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No Appeal </a:t>
                      </a:r>
                      <a:endParaRPr lang="en-US" sz="1600" dirty="0">
                        <a:latin typeface="+mj-lt"/>
                        <a:ea typeface="Calibri"/>
                        <a:cs typeface="Times New Roman"/>
                      </a:endParaRPr>
                    </a:p>
                    <a:p>
                      <a:pPr marL="0" marR="0">
                        <a:lnSpc>
                          <a:spcPct val="115000"/>
                        </a:lnSpc>
                        <a:spcBef>
                          <a:spcPts val="0"/>
                        </a:spcBef>
                        <a:spcAft>
                          <a:spcPts val="0"/>
                        </a:spcAft>
                        <a:tabLst>
                          <a:tab pos="457200" algn="l"/>
                        </a:tabLst>
                      </a:pPr>
                      <a:r>
                        <a:rPr lang="en-US" sz="1600" kern="100" dirty="0">
                          <a:solidFill>
                            <a:srgbClr val="000000"/>
                          </a:solidFill>
                          <a:latin typeface="+mj-lt"/>
                          <a:ea typeface="SimSun"/>
                          <a:cs typeface="Times New Roman"/>
                        </a:rPr>
                        <a:t>(Court challenge is next step</a:t>
                      </a:r>
                      <a:r>
                        <a:rPr lang="en-US" sz="1600" kern="100" dirty="0" smtClean="0">
                          <a:solidFill>
                            <a:srgbClr val="000000"/>
                          </a:solidFill>
                          <a:latin typeface="+mj-lt"/>
                          <a:ea typeface="SimSun"/>
                          <a:cs typeface="Times New Roman"/>
                        </a:rPr>
                        <a:t>)</a:t>
                      </a:r>
                      <a:endParaRPr lang="en-US" sz="1600" dirty="0">
                        <a:latin typeface="+mj-lt"/>
                        <a:ea typeface="Calibri"/>
                        <a:cs typeface="Times New Roman"/>
                      </a:endParaRPr>
                    </a:p>
                  </a:txBody>
                  <a:tcPr marL="38872" marR="38872" marT="138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Date Placeholder 2"/>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74638"/>
            <a:ext cx="8686800" cy="1143000"/>
          </a:xfrm>
        </p:spPr>
        <p:txBody>
          <a:bodyPr/>
          <a:lstStyle/>
          <a:p>
            <a:pPr algn="ctr" eaLnBrk="1" hangingPunct="1"/>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200" smtClean="0"/>
              <a:t>Update Policies to Support </a:t>
            </a:r>
            <a:br>
              <a:rPr lang="en-US" altLang="en-US" sz="3200" smtClean="0"/>
            </a:br>
            <a:r>
              <a:rPr lang="en-US" altLang="en-US" sz="3200" smtClean="0"/>
              <a:t>Local Agriculture</a:t>
            </a:r>
          </a:p>
        </p:txBody>
      </p:sp>
      <p:sp>
        <p:nvSpPr>
          <p:cNvPr id="3" name="Content Placeholder 2"/>
          <p:cNvSpPr>
            <a:spLocks noGrp="1"/>
          </p:cNvSpPr>
          <p:nvPr>
            <p:ph sz="quarter" idx="1"/>
          </p:nvPr>
        </p:nvSpPr>
        <p:spPr>
          <a:xfrm>
            <a:off x="533400" y="1371600"/>
            <a:ext cx="8077200" cy="4800600"/>
          </a:xfrm>
        </p:spPr>
        <p:txBody>
          <a:bodyPr>
            <a:normAutofit fontScale="25000" lnSpcReduction="20000"/>
          </a:bodyPr>
          <a:lstStyle/>
          <a:p>
            <a:pPr marL="274320" indent="-274320" eaLnBrk="1" fontAlgn="auto" hangingPunct="1">
              <a:spcBef>
                <a:spcPts val="580"/>
              </a:spcBef>
              <a:spcAft>
                <a:spcPts val="0"/>
              </a:spcAft>
              <a:buFont typeface="Wingdings 2"/>
              <a:buNone/>
              <a:defRPr/>
            </a:pPr>
            <a:endParaRPr lang="en-US" sz="6200" dirty="0" smtClean="0">
              <a:latin typeface="+mj-lt"/>
            </a:endParaRPr>
          </a:p>
          <a:p>
            <a:pPr marL="274320" indent="-274320" eaLnBrk="1" fontAlgn="auto" hangingPunct="1">
              <a:spcBef>
                <a:spcPts val="580"/>
              </a:spcBef>
              <a:spcAft>
                <a:spcPts val="0"/>
              </a:spcAft>
              <a:buFont typeface="Wingdings 2"/>
              <a:buChar char=""/>
              <a:defRPr/>
            </a:pPr>
            <a:r>
              <a:rPr lang="en-US" sz="8000" dirty="0" smtClean="0">
                <a:latin typeface="+mj-lt"/>
              </a:rPr>
              <a:t>Update policies to support diverse needs of local agriculture, from s</a:t>
            </a:r>
            <a:r>
              <a:rPr lang="en-US" sz="7800" dirty="0" smtClean="0">
                <a:latin typeface="+mj-lt"/>
              </a:rPr>
              <a:t>mall diversified farms to large farming operations spread over multiple parcels, as identified in meetings with Farm Bureau, APAC</a:t>
            </a:r>
          </a:p>
          <a:p>
            <a:pPr marL="274320" indent="-274320" eaLnBrk="1" fontAlgn="auto" hangingPunct="1">
              <a:spcBef>
                <a:spcPts val="580"/>
              </a:spcBef>
              <a:spcAft>
                <a:spcPts val="0"/>
              </a:spcAft>
              <a:buFont typeface="Wingdings 2"/>
              <a:buChar char=""/>
              <a:defRPr/>
            </a:pPr>
            <a:r>
              <a:rPr lang="en-US" sz="8000" dirty="0" smtClean="0">
                <a:latin typeface="+mj-lt"/>
              </a:rPr>
              <a:t>Accommodate the need for more agricultural support infrastructure such as agricultural research and development, as identified in the 2014 Economic Vitality Study</a:t>
            </a:r>
          </a:p>
          <a:p>
            <a:pPr marL="274320" indent="-274320" eaLnBrk="1" fontAlgn="auto" hangingPunct="1">
              <a:spcBef>
                <a:spcPts val="580"/>
              </a:spcBef>
              <a:spcAft>
                <a:spcPts val="0"/>
              </a:spcAft>
              <a:buFont typeface="Wingdings 2"/>
              <a:buChar char=""/>
              <a:defRPr/>
            </a:pPr>
            <a:r>
              <a:rPr lang="en-US" sz="8000" dirty="0" smtClean="0">
                <a:latin typeface="+mj-lt"/>
              </a:rPr>
              <a:t>Recognize that activities such as on-farm retail and agricultural  services (equipment repair, delivering agricultural products, and equipment storage) are needed to support the basic farm activities of producing food, fiber and livestock, and are part of agriculture use sector</a:t>
            </a:r>
          </a:p>
          <a:p>
            <a:pPr marL="274320" indent="-274320" eaLnBrk="1" fontAlgn="auto" hangingPunct="1">
              <a:spcBef>
                <a:spcPts val="580"/>
              </a:spcBef>
              <a:spcAft>
                <a:spcPts val="0"/>
              </a:spcAft>
              <a:buFont typeface="Wingdings 2"/>
              <a:buChar char=""/>
              <a:defRPr/>
            </a:pPr>
            <a:r>
              <a:rPr lang="en-US" sz="8000" dirty="0" smtClean="0">
                <a:latin typeface="+mj-lt"/>
              </a:rPr>
              <a:t>Support agricultural employee housing consistent with state law</a:t>
            </a:r>
          </a:p>
          <a:p>
            <a:pPr marL="274320" indent="-274320" eaLnBrk="1" fontAlgn="auto" hangingPunct="1">
              <a:spcBef>
                <a:spcPts val="580"/>
              </a:spcBef>
              <a:spcAft>
                <a:spcPts val="0"/>
              </a:spcAft>
              <a:buFont typeface="Wingdings 2"/>
              <a:buChar char=""/>
              <a:defRPr/>
            </a:pPr>
            <a:r>
              <a:rPr lang="en-US" sz="8000" dirty="0" smtClean="0">
                <a:latin typeface="+mj-lt"/>
              </a:rPr>
              <a:t>Protect agricultural land and the viability of commercial agriculture consistent with Measure J</a:t>
            </a: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Char char=""/>
              <a:defRPr/>
            </a:pPr>
            <a:endParaRPr lang="en-US" sz="8000" dirty="0" smtClean="0">
              <a:latin typeface="+mj-lt"/>
            </a:endParaRPr>
          </a:p>
          <a:p>
            <a:pPr marL="274320" indent="-274320" eaLnBrk="1" fontAlgn="auto" hangingPunct="1">
              <a:spcBef>
                <a:spcPts val="580"/>
              </a:spcBef>
              <a:spcAft>
                <a:spcPts val="0"/>
              </a:spcAft>
              <a:buFont typeface="Wingdings 2"/>
              <a:buNone/>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r>
              <a:rPr lang="en-US" sz="6200" dirty="0" smtClean="0">
                <a:latin typeface="+mj-lt"/>
              </a:rPr>
              <a:t>s  </a:t>
            </a:r>
          </a:p>
          <a:p>
            <a:pPr marL="274320" indent="-274320" eaLnBrk="1" fontAlgn="auto" hangingPunct="1">
              <a:spcBef>
                <a:spcPts val="580"/>
              </a:spcBef>
              <a:spcAft>
                <a:spcPts val="0"/>
              </a:spcAft>
              <a:buFont typeface="Wingdings 2"/>
              <a:buChar char=""/>
              <a:defRPr/>
            </a:pPr>
            <a:endParaRPr lang="en-US" sz="6200" dirty="0" smtClean="0">
              <a:latin typeface="+mj-lt"/>
            </a:endParaRPr>
          </a:p>
          <a:p>
            <a:pPr marL="274320" indent="-274320" eaLnBrk="1" fontAlgn="auto" hangingPunct="1">
              <a:spcBef>
                <a:spcPts val="580"/>
              </a:spcBef>
              <a:spcAft>
                <a:spcPts val="0"/>
              </a:spcAft>
              <a:buFont typeface="Wingdings 2"/>
              <a:buChar char=""/>
              <a:defRPr/>
            </a:pPr>
            <a:endParaRPr lang="en-US" sz="6200" dirty="0"/>
          </a:p>
        </p:txBody>
      </p:sp>
      <p:sp>
        <p:nvSpPr>
          <p:cNvPr id="13316" name="TextBox 3"/>
          <p:cNvSpPr txBox="1">
            <a:spLocks noChangeArrowheads="1"/>
          </p:cNvSpPr>
          <p:nvPr/>
        </p:nvSpPr>
        <p:spPr bwMode="auto">
          <a:xfrm>
            <a:off x="304800" y="228600"/>
            <a:ext cx="1447800" cy="338138"/>
          </a:xfrm>
          <a:prstGeom prst="rect">
            <a:avLst/>
          </a:prstGeom>
          <a:noFill/>
          <a:ln w="9525">
            <a:noFill/>
            <a:miter lim="800000"/>
            <a:headEnd/>
            <a:tailEnd/>
          </a:ln>
        </p:spPr>
        <p:txBody>
          <a:bodyPr>
            <a:spAutoFit/>
          </a:bodyPr>
          <a:lstStyle/>
          <a:p>
            <a:pPr eaLnBrk="0" hangingPunct="0"/>
            <a:r>
              <a:rPr lang="en-US" sz="1600">
                <a:solidFill>
                  <a:srgbClr val="00B050"/>
                </a:solidFill>
                <a:latin typeface="Arial Rounded MT Bold" pitchFamily="34" charset="0"/>
              </a:rPr>
              <a:t>Agriculture</a:t>
            </a:r>
          </a:p>
        </p:txBody>
      </p:sp>
      <p:sp>
        <p:nvSpPr>
          <p:cNvPr id="5" name="Date Placeholder 4"/>
          <p:cNvSpPr>
            <a:spLocks noGrp="1"/>
          </p:cNvSpPr>
          <p:nvPr>
            <p:ph type="dt" sz="half" idx="10"/>
          </p:nvPr>
        </p:nvSpPr>
        <p:spPr/>
        <p:txBody>
          <a:bodyPr/>
          <a:lstStyle/>
          <a:p>
            <a:pPr>
              <a:defRPr/>
            </a:pPr>
            <a:r>
              <a:rPr lang="en-US" smtClean="0"/>
              <a:t>9/15/2015</a:t>
            </a:r>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3761</TotalTime>
  <Words>2249</Words>
  <Application>Microsoft Office PowerPoint</Application>
  <PresentationFormat>On-screen Show (4:3)</PresentationFormat>
  <Paragraphs>500</Paragraphs>
  <Slides>28</Slides>
  <Notes>28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Equity</vt:lpstr>
      <vt:lpstr>Document</vt:lpstr>
      <vt:lpstr> CODE MODERNIZATION PROPOSAL Overview for Community Meetings </vt:lpstr>
      <vt:lpstr>  Structure of the Presentation</vt:lpstr>
      <vt:lpstr>Why Update Land Use Regulations?</vt:lpstr>
      <vt:lpstr>  What is Code Modernization?</vt:lpstr>
      <vt:lpstr>  Code Modernization:  Development of the draft proposal</vt:lpstr>
      <vt:lpstr> Permit Processing Framework</vt:lpstr>
      <vt:lpstr>New Permit Terms</vt:lpstr>
      <vt:lpstr>Slide 8</vt:lpstr>
      <vt:lpstr>          Update Policies to Support  Local Agriculture</vt:lpstr>
      <vt:lpstr>Proposal Implements “Measure J” Policies</vt:lpstr>
      <vt:lpstr>        Modern Uses Added In Agricultural Districts</vt:lpstr>
      <vt:lpstr>Additional Updates for Agriculture</vt:lpstr>
      <vt:lpstr>        Wineries And Breweries</vt:lpstr>
      <vt:lpstr>Wineries and Breweries – Revised Standards</vt:lpstr>
      <vt:lpstr>Slide 15</vt:lpstr>
      <vt:lpstr>Slide 16</vt:lpstr>
      <vt:lpstr>Commercial Weddings Secondary to a Residential Use</vt:lpstr>
      <vt:lpstr>Community Events and Fundraisers on Private Residential Property</vt:lpstr>
      <vt:lpstr>  Temporary Uses such as Sidewalk Sales and Farmers Markets</vt:lpstr>
      <vt:lpstr>Temporary Storage Structures (PODS) - New</vt:lpstr>
      <vt:lpstr>Temporary Tent Structures - New</vt:lpstr>
      <vt:lpstr>Cargo containers as non-habitable accessory structures, on rural parcels only - New</vt:lpstr>
      <vt:lpstr>And as habitable accessory structures</vt:lpstr>
      <vt:lpstr>Revised Permit Process for Accessory Structures and Site Standards for Multi-family zone districts</vt:lpstr>
      <vt:lpstr>Revise site standards for multi-family zone district, to make the construction of multi-family housing feasible:</vt:lpstr>
      <vt:lpstr>  Code Modernization:  Development of the draft proposal</vt:lpstr>
      <vt:lpstr>COMMUNITY MEETINGS</vt:lpstr>
      <vt:lpstr>For more information:</vt:lpstr>
    </vt:vector>
  </TitlesOfParts>
  <Company>County of Santa Cruz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pln456</dc:creator>
  <cp:lastModifiedBy>PLN816</cp:lastModifiedBy>
  <cp:revision>321</cp:revision>
  <dcterms:created xsi:type="dcterms:W3CDTF">2015-05-18T16:34:27Z</dcterms:created>
  <dcterms:modified xsi:type="dcterms:W3CDTF">2015-10-19T17:12:20Z</dcterms:modified>
</cp:coreProperties>
</file>